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6"/>
  </p:notesMasterIdLst>
  <p:sldIdLst>
    <p:sldId id="310" r:id="rId5"/>
  </p:sldIdLst>
  <p:sldSz cx="43891200" cy="32918400"/>
  <p:notesSz cx="6858000" cy="9144000"/>
  <p:embeddedFontLst>
    <p:embeddedFont>
      <p:font typeface="Antonio" panose="020B0604020202020204" charset="0"/>
      <p:regular r:id="rId7"/>
      <p:bold r:id="rId8"/>
    </p:embeddedFont>
    <p:embeddedFont>
      <p:font typeface="Inter" panose="020B0604020202020204" charset="0"/>
      <p:regular r:id="rId9"/>
      <p:bold r:id="rId10"/>
      <p:italic r:id="rId11"/>
      <p:boldItalic r:id="rId1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 Delete Before Printing" id="{9E70E1DD-800A-4514-BBF0-F89016FFBC7E}">
          <p14:sldIdLst/>
        </p14:section>
        <p14:section name="Main Template" id="{BA8E2A11-A879-441C-8BBE-060327DA7DE7}">
          <p14:sldIdLst>
            <p14:sldId id="310"/>
          </p14:sldIdLst>
        </p14:section>
        <p14:section name="Sample Posters - Delete Before Printing" id="{11F96B4E-9092-4A41-98DE-693EDD09700E}">
          <p14:sldIdLst/>
        </p14:section>
      </p14:sectionLst>
    </p:ext>
    <p:ext uri="{EFAFB233-063F-42B5-8137-9DF3F51BA10A}">
      <p15:sldGuideLst xmlns:p15="http://schemas.microsoft.com/office/powerpoint/2012/main">
        <p15:guide id="2" pos="13824" userDrawn="1">
          <p15:clr>
            <a:srgbClr val="A4A3A4"/>
          </p15:clr>
        </p15:guide>
        <p15:guide id="6" orient="horz" pos="576" userDrawn="1">
          <p15:clr>
            <a:srgbClr val="A4A3A4"/>
          </p15:clr>
        </p15:guide>
        <p15:guide id="9" pos="576" userDrawn="1">
          <p15:clr>
            <a:srgbClr val="A4A3A4"/>
          </p15:clr>
        </p15:guide>
        <p15:guide id="14" pos="20736" userDrawn="1">
          <p15:clr>
            <a:srgbClr val="A4A3A4"/>
          </p15:clr>
        </p15:guide>
        <p15:guide id="16" orient="horz" pos="20160" userDrawn="1">
          <p15:clr>
            <a:srgbClr val="A4A3A4"/>
          </p15:clr>
        </p15:guide>
        <p15:guide id="17" pos="6912" userDrawn="1">
          <p15:clr>
            <a:srgbClr val="A4A3A4"/>
          </p15:clr>
        </p15:guide>
        <p15:guide id="18" pos="270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83"/>
    <a:srgbClr val="282E4E"/>
    <a:srgbClr val="5F6CAD"/>
    <a:srgbClr val="B49248"/>
    <a:srgbClr val="FEEEB6"/>
    <a:srgbClr val="FBFBFB"/>
    <a:srgbClr val="6B6B6B"/>
    <a:srgbClr val="0D0D0D"/>
    <a:srgbClr val="31092D"/>
    <a:srgbClr val="E1F1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68AEFD-7C5D-42C5-BF14-207A1A900A03}" v="442" dt="2026-08-31T16:33:29.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13824"/>
        <p:guide orient="horz" pos="576"/>
        <p:guide pos="576"/>
        <p:guide pos="20736"/>
        <p:guide orient="horz" pos="20160"/>
        <p:guide pos="6912"/>
        <p:guide pos="27072"/>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font" Target="fonts/font2.fntdata" Id="rId8" /><Relationship Type="http://schemas.openxmlformats.org/officeDocument/2006/relationships/presProps" Target="presProps.xml" Id="rId13" /><Relationship Type="http://schemas.microsoft.com/office/2015/10/relationships/revisionInfo" Target="revisionInfo.xml" Id="rId18" /><Relationship Type="http://schemas.openxmlformats.org/officeDocument/2006/relationships/customXml" Target="../customXml/item3.xml" Id="rId3" /><Relationship Type="http://schemas.openxmlformats.org/officeDocument/2006/relationships/font" Target="fonts/font1.fntdata" Id="rId7" /><Relationship Type="http://schemas.openxmlformats.org/officeDocument/2006/relationships/font" Target="fonts/font6.fntdata" Id="rId12" /><Relationship Type="http://schemas.openxmlformats.org/officeDocument/2006/relationships/customXml" Target="../customXml/item2.xml" Id="rId2" /><Relationship Type="http://schemas.openxmlformats.org/officeDocument/2006/relationships/tableStyles" Target="tableStyles.xml" Id="rId16" /><Relationship Type="http://schemas.openxmlformats.org/officeDocument/2006/relationships/customXml" Target="../customXml/item1.xml" Id="rId1" /><Relationship Type="http://schemas.openxmlformats.org/officeDocument/2006/relationships/notesMaster" Target="notesMasters/notesMaster1.xml" Id="rId6" /><Relationship Type="http://schemas.openxmlformats.org/officeDocument/2006/relationships/font" Target="fonts/font5.fntdata" Id="rId11" /><Relationship Type="http://schemas.openxmlformats.org/officeDocument/2006/relationships/slide" Target="slides/slide1.xml" Id="rId5" /><Relationship Type="http://schemas.openxmlformats.org/officeDocument/2006/relationships/theme" Target="theme/theme1.xml" Id="rId15" /><Relationship Type="http://schemas.openxmlformats.org/officeDocument/2006/relationships/font" Target="fonts/font4.fntdata" Id="rId10" /><Relationship Type="http://schemas.openxmlformats.org/officeDocument/2006/relationships/slideMaster" Target="slideMasters/slideMaster1.xml" Id="rId4" /><Relationship Type="http://schemas.openxmlformats.org/officeDocument/2006/relationships/font" Target="fonts/font3.fntdata" Id="rId9" /><Relationship Type="http://schemas.openxmlformats.org/officeDocument/2006/relationships/viewProps" Target="viewProps.xml" Id="rId14"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8/31/2026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C734F-14FB-1CAA-25A1-D658AC980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D08E5-4E18-CB54-EEEB-4970E1360EB7}"/>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CAEC3D73-2EA7-5D21-3344-4A7D4C6AC7DC}"/>
              </a:ext>
            </a:extLst>
          </p:cNvPr>
          <p:cNvSpPr>
            <a:spLocks noGrp="1"/>
          </p:cNvSpPr>
          <p:nvPr>
            <p:ph type="body" idx="1"/>
          </p:nvPr>
        </p:nvSpPr>
        <p:spPr/>
        <p:txBody>
          <a:bodyPr/>
          <a:lstStyle/>
          <a:p>
            <a:r>
              <a:rPr lang="en-US"/>
              <a:t>Notes:</a:t>
            </a:r>
          </a:p>
          <a:p>
            <a:pPr marL="171450" indent="-171450">
              <a:buFont typeface="Arial" panose="020B0604020202020204" pitchFamily="34" charset="0"/>
              <a:buChar char="•"/>
            </a:pPr>
            <a:r>
              <a:rPr lang="en-US"/>
              <a:t>In </a:t>
            </a:r>
            <a:r>
              <a:rPr lang="en-US" err="1"/>
              <a:t>Powerpoint</a:t>
            </a:r>
            <a:r>
              <a:rPr lang="en-US"/>
              <a:t>, click View &gt; Guides</a:t>
            </a:r>
          </a:p>
          <a:p>
            <a:pPr marL="171450" indent="-171450">
              <a:buFont typeface="Arial" panose="020B0604020202020204" pitchFamily="34" charset="0"/>
              <a:buChar char="•"/>
            </a:pPr>
            <a:r>
              <a:rPr lang="en-US"/>
              <a:t>Keep text within gutter guides.</a:t>
            </a:r>
          </a:p>
          <a:p>
            <a:pPr marL="171450" indent="-171450">
              <a:buFont typeface="Arial" panose="020B0604020202020204" pitchFamily="34" charset="0"/>
              <a:buChar char="•"/>
            </a:pPr>
            <a:r>
              <a:rPr lang="en-US"/>
              <a:t>Author list: Don’t split names onto two lines (e.g., “Jimmy [break] Smith”). If that happens, use a new line, unless you need the space. </a:t>
            </a:r>
            <a:r>
              <a:rPr lang="en-US" b="1"/>
              <a:t>Bold the first names of anybody who’s presenting</a:t>
            </a:r>
            <a:r>
              <a:rPr lang="en-US"/>
              <a:t> in person.</a:t>
            </a:r>
          </a:p>
          <a:p>
            <a:pPr marL="171450" indent="-171450">
              <a:buFont typeface="Arial" panose="020B0604020202020204" pitchFamily="34" charset="0"/>
              <a:buChar char="•"/>
            </a:pPr>
            <a:r>
              <a:rPr lang="en-US"/>
              <a:t>Intro/methods/result: </a:t>
            </a:r>
            <a:r>
              <a:rPr lang="en-US" b="1"/>
              <a:t>Do not drop below font size 28</a:t>
            </a:r>
            <a:r>
              <a:rPr lang="en-US"/>
              <a:t>, but if you have extra space, jack up the font size until the space is full.</a:t>
            </a:r>
          </a:p>
          <a:p>
            <a:pPr marL="171450" indent="-171450">
              <a:buFont typeface="Arial" panose="020B0604020202020204" pitchFamily="34" charset="0"/>
              <a:buChar char="•"/>
            </a:pPr>
            <a:r>
              <a:rPr lang="en-US"/>
              <a:t>Do not use color in the sidebars except in graphs/figures. It’ll pull attention from the center and slow interpretation for passersby.</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0D0CC896-AF06-AD49-01F5-A02AAC5D7EC6}"/>
              </a:ext>
            </a:extLst>
          </p:cNvPr>
          <p:cNvSpPr>
            <a:spLocks noGrp="1"/>
          </p:cNvSpPr>
          <p:nvPr>
            <p:ph type="sldNum" sz="quarter" idx="5"/>
          </p:nvPr>
        </p:nvSpPr>
        <p:spPr/>
        <p:txBody>
          <a:bodyPr/>
          <a:lstStyle/>
          <a:p>
            <a:fld id="{E26C2670-3342-473C-969D-FDFF399F2050}" type="slidenum">
              <a:rPr lang="en-US" smtClean="0"/>
              <a:t>1</a:t>
            </a:fld>
            <a:endParaRPr lang="en-US"/>
          </a:p>
        </p:txBody>
      </p:sp>
    </p:spTree>
    <p:extLst>
      <p:ext uri="{BB962C8B-B14F-4D97-AF65-F5344CB8AC3E}">
        <p14:creationId xmlns:p14="http://schemas.microsoft.com/office/powerpoint/2010/main" val="1572146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3F135061-2F74-46D4-9F8F-C77EF304855D}"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8985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318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2984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135061-2F74-46D4-9F8F-C77EF304855D}"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207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135061-2F74-46D4-9F8F-C77EF304855D}"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529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135061-2F74-46D4-9F8F-C77EF304855D}"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9833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20767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6451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47546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66747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6655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8/31/2026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26215262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72507A-D479-645E-B260-0BA7715C637C}"/>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E8149B50-712F-CEDF-4581-673551A46740}"/>
              </a:ext>
            </a:extLst>
          </p:cNvPr>
          <p:cNvPicPr>
            <a:picLocks noChangeAspect="1"/>
          </p:cNvPicPr>
          <p:nvPr/>
        </p:nvPicPr>
        <p:blipFill>
          <a:blip r:embed="rId3">
            <a:extLst>
              <a:ext uri="{28A0092B-C50C-407E-A947-70E740481C1C}">
                <a14:useLocalDpi xmlns:a14="http://schemas.microsoft.com/office/drawing/2010/main" val="0"/>
              </a:ext>
            </a:extLst>
          </a:blip>
          <a:srcRect t="10236"/>
          <a:stretch>
            <a:fillRect/>
          </a:stretch>
        </p:blipFill>
        <p:spPr>
          <a:xfrm>
            <a:off x="32548244" y="5634822"/>
            <a:ext cx="11335742" cy="25438496"/>
          </a:xfrm>
          <a:prstGeom prst="rect">
            <a:avLst/>
          </a:prstGeom>
        </p:spPr>
      </p:pic>
      <p:sp>
        <p:nvSpPr>
          <p:cNvPr id="32" name="TextBox 31">
            <a:extLst>
              <a:ext uri="{FF2B5EF4-FFF2-40B4-BE49-F238E27FC236}">
                <a16:creationId xmlns:a16="http://schemas.microsoft.com/office/drawing/2014/main" id="{922D0013-547E-F669-1E3F-F66109928140}"/>
              </a:ext>
            </a:extLst>
          </p:cNvPr>
          <p:cNvSpPr txBox="1"/>
          <p:nvPr/>
        </p:nvSpPr>
        <p:spPr>
          <a:xfrm>
            <a:off x="422534" y="8260137"/>
            <a:ext cx="10579230" cy="5804218"/>
          </a:xfrm>
          <a:prstGeom prst="rect">
            <a:avLst/>
          </a:prstGeom>
          <a:noFill/>
        </p:spPr>
        <p:txBody>
          <a:bodyPr wrap="square" lIns="91440" tIns="91440" rIns="457200" bIns="91440" rtlCol="0" anchor="t">
            <a:spAutoFit/>
          </a:bodyPr>
          <a:lstStyle/>
          <a:p>
            <a:pPr>
              <a:lnSpc>
                <a:spcPct val="120000"/>
              </a:lnSpc>
            </a:pPr>
            <a:r>
              <a:rPr lang="en-US" sz="4400">
                <a:latin typeface="Inter"/>
                <a:ea typeface="Inter"/>
                <a:cs typeface="Tahoma" panose="020B0604030504040204" pitchFamily="34" charset="0"/>
              </a:rPr>
              <a:t>Through the Physician Builder program, trained members can customize and configure our local instance of Epic to improve clinical workflows. VUMC has one of the largest Physician Builder programs, with 116 builders currently.</a:t>
            </a:r>
            <a:endParaRPr lang="en-US" sz="4400">
              <a:solidFill>
                <a:srgbClr val="000000"/>
              </a:solidFill>
              <a:latin typeface="Inter"/>
              <a:ea typeface="Inter"/>
              <a:cs typeface="Tahoma" panose="020B0604030504040204" pitchFamily="34" charset="0"/>
            </a:endParaRPr>
          </a:p>
        </p:txBody>
      </p:sp>
      <p:sp>
        <p:nvSpPr>
          <p:cNvPr id="2" name="TextBox 31">
            <a:extLst>
              <a:ext uri="{FF2B5EF4-FFF2-40B4-BE49-F238E27FC236}">
                <a16:creationId xmlns:a16="http://schemas.microsoft.com/office/drawing/2014/main" id="{246C33E0-B71C-48EF-3305-FF76BE786579}"/>
              </a:ext>
            </a:extLst>
          </p:cNvPr>
          <p:cNvSpPr txBox="1"/>
          <p:nvPr/>
        </p:nvSpPr>
        <p:spPr>
          <a:xfrm>
            <a:off x="372101" y="14749656"/>
            <a:ext cx="10680097" cy="4474623"/>
          </a:xfrm>
          <a:prstGeom prst="rect">
            <a:avLst/>
          </a:prstGeom>
          <a:noFill/>
        </p:spPr>
        <p:txBody>
          <a:bodyPr wrap="square" lIns="91440" tIns="91440" rIns="457200" bIns="9144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6000" b="1">
                <a:solidFill>
                  <a:srgbClr val="005D83"/>
                </a:solidFill>
                <a:latin typeface="Antonio"/>
                <a:ea typeface="Inter"/>
                <a:cs typeface="Times New Roman"/>
              </a:rPr>
              <a:t>OBJECTIVE</a:t>
            </a:r>
            <a:endParaRPr lang="en-US" sz="6000" b="1">
              <a:solidFill>
                <a:srgbClr val="005D83"/>
              </a:solidFill>
              <a:latin typeface="Antonio" pitchFamily="2" charset="0"/>
              <a:ea typeface="Inter" panose="02000503000000020004" pitchFamily="2" charset="0"/>
              <a:cs typeface="Times New Roman" panose="02020603050405020304" pitchFamily="18" charset="0"/>
            </a:endParaRPr>
          </a:p>
          <a:p>
            <a:pPr>
              <a:lnSpc>
                <a:spcPct val="120000"/>
              </a:lnSpc>
            </a:pPr>
            <a:r>
              <a:rPr lang="en-US" sz="4400">
                <a:latin typeface="Inter"/>
                <a:ea typeface="Inter"/>
                <a:cs typeface="Tahoma"/>
              </a:rPr>
              <a:t>To understand how clinical and HealthIT leaders perceive the value, challenges, and future needs of VUMC's Physician Builder Program.</a:t>
            </a:r>
            <a:endParaRPr lang="en-US" sz="4400">
              <a:latin typeface="Inter" panose="02000503000000020004" pitchFamily="2" charset="0"/>
              <a:ea typeface="Inter" panose="02000503000000020004" pitchFamily="2" charset="0"/>
              <a:cs typeface="Tahoma" panose="020B0604030504040204" pitchFamily="34" charset="0"/>
            </a:endParaRPr>
          </a:p>
        </p:txBody>
      </p:sp>
      <p:sp>
        <p:nvSpPr>
          <p:cNvPr id="4" name="TextBox 31">
            <a:extLst>
              <a:ext uri="{FF2B5EF4-FFF2-40B4-BE49-F238E27FC236}">
                <a16:creationId xmlns:a16="http://schemas.microsoft.com/office/drawing/2014/main" id="{17A9CF67-E4E8-6A9F-514D-AD4FACA7DCF4}"/>
              </a:ext>
            </a:extLst>
          </p:cNvPr>
          <p:cNvSpPr txBox="1"/>
          <p:nvPr/>
        </p:nvSpPr>
        <p:spPr>
          <a:xfrm>
            <a:off x="321666" y="19909580"/>
            <a:ext cx="10680097" cy="9580636"/>
          </a:xfrm>
          <a:prstGeom prst="rect">
            <a:avLst/>
          </a:prstGeom>
          <a:noFill/>
        </p:spPr>
        <p:txBody>
          <a:bodyPr wrap="square" lIns="91440" tIns="91440" rIns="457200" bIns="9144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sz="6000" b="1">
                <a:solidFill>
                  <a:srgbClr val="005D83"/>
                </a:solidFill>
                <a:latin typeface="Antonio"/>
                <a:ea typeface="Inter"/>
                <a:cs typeface="Times New Roman"/>
              </a:rPr>
              <a:t>METHODS</a:t>
            </a:r>
            <a:endParaRPr lang="en-US" sz="6000" b="1">
              <a:solidFill>
                <a:srgbClr val="005D83"/>
              </a:solidFill>
              <a:latin typeface="Antonio" pitchFamily="2" charset="0"/>
              <a:ea typeface="Inter" panose="02000503000000020004" pitchFamily="2" charset="0"/>
              <a:cs typeface="Times New Roman" panose="02020603050405020304" pitchFamily="18" charset="0"/>
            </a:endParaRPr>
          </a:p>
          <a:p>
            <a:pPr>
              <a:lnSpc>
                <a:spcPct val="120000"/>
              </a:lnSpc>
              <a:spcAft>
                <a:spcPts val="600"/>
              </a:spcAft>
            </a:pPr>
            <a:r>
              <a:rPr lang="en-US" sz="4400">
                <a:latin typeface="Inter"/>
                <a:ea typeface="Inter"/>
                <a:cs typeface="Tahoma"/>
              </a:rPr>
              <a:t>16 Semi-structured interviews with</a:t>
            </a:r>
          </a:p>
          <a:p>
            <a:pPr marL="685800" indent="-685800">
              <a:lnSpc>
                <a:spcPct val="120000"/>
              </a:lnSpc>
              <a:buFont typeface="Arial" panose="020B0604020202020204" pitchFamily="34" charset="0"/>
              <a:buChar char="•"/>
            </a:pPr>
            <a:r>
              <a:rPr lang="en-US" sz="4400">
                <a:latin typeface="Inter"/>
                <a:ea typeface="Inter"/>
                <a:cs typeface="Tahoma"/>
              </a:rPr>
              <a:t>12 Clinical Leaders</a:t>
            </a:r>
          </a:p>
          <a:p>
            <a:pPr marL="685800" indent="-685800">
              <a:lnSpc>
                <a:spcPct val="120000"/>
              </a:lnSpc>
              <a:spcAft>
                <a:spcPts val="1200"/>
              </a:spcAft>
              <a:buFont typeface="Arial" panose="020B0604020202020204" pitchFamily="34" charset="0"/>
              <a:buChar char="•"/>
            </a:pPr>
            <a:r>
              <a:rPr lang="en-US" sz="4400">
                <a:latin typeface="Inter"/>
                <a:ea typeface="Inter"/>
                <a:cs typeface="Tahoma"/>
              </a:rPr>
              <a:t>4 HealthIT Leaders</a:t>
            </a:r>
          </a:p>
          <a:p>
            <a:pPr>
              <a:lnSpc>
                <a:spcPct val="120000"/>
              </a:lnSpc>
            </a:pPr>
            <a:r>
              <a:rPr lang="en-US" sz="4400">
                <a:latin typeface="Inter"/>
                <a:ea typeface="Inter"/>
                <a:cs typeface="Tahoma"/>
              </a:rPr>
              <a:t>Interviews explored perceptions of program impact, strengths, challenges, and opportunities for future growth. Interviews and thematic analysis were completed by Vanderbilt’s Qualitative Research Core (QRC). </a:t>
            </a:r>
            <a:endParaRPr lang="en-US" sz="4400">
              <a:latin typeface="Inter" panose="02000503000000020004" pitchFamily="2" charset="0"/>
              <a:ea typeface="Inter" panose="02000503000000020004" pitchFamily="2" charset="0"/>
              <a:cs typeface="Tahoma" panose="020B0604030504040204" pitchFamily="34" charset="0"/>
            </a:endParaRPr>
          </a:p>
        </p:txBody>
      </p:sp>
      <p:pic>
        <p:nvPicPr>
          <p:cNvPr id="6" name="Picture 5" descr="A black background with a black square&#10;&#10;AI-generated content may be incorrect.">
            <a:extLst>
              <a:ext uri="{FF2B5EF4-FFF2-40B4-BE49-F238E27FC236}">
                <a16:creationId xmlns:a16="http://schemas.microsoft.com/office/drawing/2014/main" id="{781ADD5F-F086-CB77-E659-D806F4775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2324" y="6093939"/>
            <a:ext cx="5290041" cy="1605312"/>
          </a:xfrm>
          <a:prstGeom prst="rect">
            <a:avLst/>
          </a:prstGeom>
        </p:spPr>
      </p:pic>
      <p:pic>
        <p:nvPicPr>
          <p:cNvPr id="8" name="Picture 7" descr="A graphic of a magnifying glass and a computer&#10;&#10;AI-generated content may be incorrect.">
            <a:extLst>
              <a:ext uri="{FF2B5EF4-FFF2-40B4-BE49-F238E27FC236}">
                <a16:creationId xmlns:a16="http://schemas.microsoft.com/office/drawing/2014/main" id="{6E24DD81-873B-A796-4C9E-428E3A0F63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101" y="30065738"/>
            <a:ext cx="4420223" cy="2637137"/>
          </a:xfrm>
          <a:prstGeom prst="rect">
            <a:avLst/>
          </a:prstGeom>
        </p:spPr>
      </p:pic>
      <p:sp>
        <p:nvSpPr>
          <p:cNvPr id="10" name="TextBox 9">
            <a:extLst>
              <a:ext uri="{FF2B5EF4-FFF2-40B4-BE49-F238E27FC236}">
                <a16:creationId xmlns:a16="http://schemas.microsoft.com/office/drawing/2014/main" id="{E75A6C88-CDB3-F0D8-6AAF-A7EF9B9D121B}"/>
              </a:ext>
            </a:extLst>
          </p:cNvPr>
          <p:cNvSpPr txBox="1"/>
          <p:nvPr/>
        </p:nvSpPr>
        <p:spPr>
          <a:xfrm>
            <a:off x="37449703" y="31163095"/>
            <a:ext cx="3383442" cy="1323439"/>
          </a:xfrm>
          <a:prstGeom prst="rect">
            <a:avLst/>
          </a:prstGeom>
          <a:noFill/>
        </p:spPr>
        <p:txBody>
          <a:bodyPr wrap="square" rtlCol="0">
            <a:spAutoFit/>
          </a:bodyPr>
          <a:lstStyle/>
          <a:p>
            <a:r>
              <a:rPr lang="en-US" sz="4000" b="1">
                <a:latin typeface="+mj-lt"/>
                <a:ea typeface="Inter" panose="02000503000000020004" pitchFamily="2" charset="0"/>
                <a:cs typeface="Tahoma" panose="020B0604030504040204" pitchFamily="34" charset="0"/>
              </a:rPr>
              <a:t>Presenter:</a:t>
            </a:r>
            <a:br>
              <a:rPr lang="en-US" sz="4000">
                <a:latin typeface="+mj-lt"/>
                <a:ea typeface="Inter" panose="02000503000000020004" pitchFamily="2" charset="0"/>
                <a:cs typeface="Tahoma" panose="020B0604030504040204" pitchFamily="34" charset="0"/>
              </a:rPr>
            </a:br>
            <a:r>
              <a:rPr lang="en-US" sz="4000">
                <a:latin typeface="+mj-lt"/>
                <a:ea typeface="Inter" panose="02000503000000020004" pitchFamily="2" charset="0"/>
                <a:cs typeface="Tahoma" panose="020B0604030504040204" pitchFamily="34" charset="0"/>
              </a:rPr>
              <a:t>Laura Zahn</a:t>
            </a:r>
          </a:p>
        </p:txBody>
      </p:sp>
      <p:sp>
        <p:nvSpPr>
          <p:cNvPr id="12" name="TextBox 11">
            <a:extLst>
              <a:ext uri="{FF2B5EF4-FFF2-40B4-BE49-F238E27FC236}">
                <a16:creationId xmlns:a16="http://schemas.microsoft.com/office/drawing/2014/main" id="{983B6D43-E5E0-ABFB-7E2D-50861A50F8E5}"/>
              </a:ext>
            </a:extLst>
          </p:cNvPr>
          <p:cNvSpPr txBox="1"/>
          <p:nvPr/>
        </p:nvSpPr>
        <p:spPr>
          <a:xfrm>
            <a:off x="35665514" y="32382367"/>
            <a:ext cx="5167631" cy="584775"/>
          </a:xfrm>
          <a:prstGeom prst="rect">
            <a:avLst/>
          </a:prstGeom>
          <a:noFill/>
        </p:spPr>
        <p:txBody>
          <a:bodyPr wrap="square" rtlCol="0">
            <a:spAutoFit/>
          </a:bodyPr>
          <a:lstStyle/>
          <a:p>
            <a:r>
              <a:rPr lang="en-US" sz="3200">
                <a:latin typeface="+mj-lt"/>
                <a:ea typeface="Inter" panose="02000503000000020004" pitchFamily="2" charset="0"/>
                <a:cs typeface="Tahoma" panose="020B0604030504040204" pitchFamily="34" charset="0"/>
              </a:rPr>
              <a:t>Laura.a.zahn@vumc.org</a:t>
            </a:r>
          </a:p>
        </p:txBody>
      </p:sp>
      <p:pic>
        <p:nvPicPr>
          <p:cNvPr id="14" name="Picture 13" descr="A person wearing blue glasses&#10;&#10;AI-generated content may be incorrect.">
            <a:extLst>
              <a:ext uri="{FF2B5EF4-FFF2-40B4-BE49-F238E27FC236}">
                <a16:creationId xmlns:a16="http://schemas.microsoft.com/office/drawing/2014/main" id="{3FC6B66B-3142-56CC-0718-8042AE0652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35243" y="31048615"/>
            <a:ext cx="1023133" cy="1422985"/>
          </a:xfrm>
          <a:prstGeom prst="rect">
            <a:avLst/>
          </a:prstGeom>
        </p:spPr>
      </p:pic>
      <p:pic>
        <p:nvPicPr>
          <p:cNvPr id="90" name="Picture 89" descr="Shape&#10;&#10;Description automatically generated with low confidence">
            <a:extLst>
              <a:ext uri="{FF2B5EF4-FFF2-40B4-BE49-F238E27FC236}">
                <a16:creationId xmlns:a16="http://schemas.microsoft.com/office/drawing/2014/main" id="{216934BF-D6B4-15AB-8975-C284FAA2075C}"/>
              </a:ext>
            </a:extLst>
          </p:cNvPr>
          <p:cNvPicPr>
            <a:picLocks noChangeAspect="1"/>
          </p:cNvPicPr>
          <p:nvPr/>
        </p:nvPicPr>
        <p:blipFill rotWithShape="1">
          <a:blip r:embed="rId7">
            <a:extLst>
              <a:ext uri="{28A0092B-C50C-407E-A947-70E740481C1C}">
                <a14:useLocalDpi xmlns:a14="http://schemas.microsoft.com/office/drawing/2010/main" val="0"/>
              </a:ext>
            </a:extLst>
          </a:blip>
          <a:srcRect t="31684" b="21965"/>
          <a:stretch/>
        </p:blipFill>
        <p:spPr>
          <a:xfrm>
            <a:off x="3749497" y="29653501"/>
            <a:ext cx="7303223" cy="3385161"/>
          </a:xfrm>
          <a:prstGeom prst="rect">
            <a:avLst/>
          </a:prstGeom>
        </p:spPr>
      </p:pic>
      <p:grpSp>
        <p:nvGrpSpPr>
          <p:cNvPr id="68" name="Group 67">
            <a:extLst>
              <a:ext uri="{FF2B5EF4-FFF2-40B4-BE49-F238E27FC236}">
                <a16:creationId xmlns:a16="http://schemas.microsoft.com/office/drawing/2014/main" id="{AF063C48-6645-24E9-0034-248485BD00BE}"/>
              </a:ext>
            </a:extLst>
          </p:cNvPr>
          <p:cNvGrpSpPr/>
          <p:nvPr/>
        </p:nvGrpSpPr>
        <p:grpSpPr>
          <a:xfrm>
            <a:off x="0" y="-11995"/>
            <a:ext cx="43891199" cy="5758012"/>
            <a:chOff x="0" y="-11995"/>
            <a:chExt cx="43891199" cy="5758012"/>
          </a:xfrm>
        </p:grpSpPr>
        <p:sp>
          <p:nvSpPr>
            <p:cNvPr id="26" name="Rectangle 25">
              <a:extLst>
                <a:ext uri="{FF2B5EF4-FFF2-40B4-BE49-F238E27FC236}">
                  <a16:creationId xmlns:a16="http://schemas.microsoft.com/office/drawing/2014/main" id="{A2757F17-63AD-FB84-D02F-C1F5ADD4AD57}"/>
                </a:ext>
              </a:extLst>
            </p:cNvPr>
            <p:cNvSpPr/>
            <p:nvPr/>
          </p:nvSpPr>
          <p:spPr>
            <a:xfrm>
              <a:off x="0" y="-11995"/>
              <a:ext cx="43891199" cy="5758012"/>
            </a:xfrm>
            <a:prstGeom prst="rect">
              <a:avLst/>
            </a:prstGeom>
            <a:solidFill>
              <a:srgbClr val="282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3">
                <a:solidFill>
                  <a:schemeClr val="bg1"/>
                </a:solidFill>
                <a:latin typeface="Inter" panose="02000503000000020004" pitchFamily="2" charset="0"/>
                <a:ea typeface="Inter" panose="02000503000000020004" pitchFamily="2" charset="0"/>
              </a:endParaRPr>
            </a:p>
          </p:txBody>
        </p:sp>
        <p:sp>
          <p:nvSpPr>
            <p:cNvPr id="27" name="TextBox 26">
              <a:extLst>
                <a:ext uri="{FF2B5EF4-FFF2-40B4-BE49-F238E27FC236}">
                  <a16:creationId xmlns:a16="http://schemas.microsoft.com/office/drawing/2014/main" id="{0D919801-8447-7EF9-A431-041C6B5A2AFB}"/>
                </a:ext>
              </a:extLst>
            </p:cNvPr>
            <p:cNvSpPr txBox="1"/>
            <p:nvPr/>
          </p:nvSpPr>
          <p:spPr>
            <a:xfrm>
              <a:off x="910794" y="134975"/>
              <a:ext cx="42062397" cy="3293209"/>
            </a:xfrm>
            <a:prstGeom prst="rect">
              <a:avLst/>
            </a:prstGeom>
            <a:noFill/>
          </p:spPr>
          <p:txBody>
            <a:bodyPr wrap="square" lIns="457200" rIns="457200">
              <a:spAutoFit/>
            </a:bodyPr>
            <a:lstStyle/>
            <a:p>
              <a:pPr algn="ctr"/>
              <a:r>
                <a:rPr lang="en-US" sz="10400" b="1">
                  <a:solidFill>
                    <a:schemeClr val="bg1"/>
                  </a:solidFill>
                  <a:latin typeface="+mj-lt"/>
                  <a:ea typeface="Inter" panose="02000503000000020004" pitchFamily="2" charset="0"/>
                  <a:cs typeface="Times New Roman" panose="02020603050405020304" pitchFamily="18" charset="0"/>
                </a:rPr>
                <a:t>A Qualitative Evaluation of VUMC’s Physician Builder Program: Perspectives from Clinical and HealthIT Leaders</a:t>
              </a:r>
            </a:p>
          </p:txBody>
        </p:sp>
        <p:sp>
          <p:nvSpPr>
            <p:cNvPr id="28" name="TextBox 27">
              <a:extLst>
                <a:ext uri="{FF2B5EF4-FFF2-40B4-BE49-F238E27FC236}">
                  <a16:creationId xmlns:a16="http://schemas.microsoft.com/office/drawing/2014/main" id="{3D77EA32-F5A4-1CCC-0CA3-71CEB4F9E0AE}"/>
                </a:ext>
              </a:extLst>
            </p:cNvPr>
            <p:cNvSpPr txBox="1"/>
            <p:nvPr/>
          </p:nvSpPr>
          <p:spPr>
            <a:xfrm>
              <a:off x="0" y="3420906"/>
              <a:ext cx="43883986" cy="2031325"/>
            </a:xfrm>
            <a:prstGeom prst="rect">
              <a:avLst/>
            </a:prstGeom>
            <a:noFill/>
          </p:spPr>
          <p:txBody>
            <a:bodyPr wrap="square">
              <a:spAutoFit/>
            </a:bodyPr>
            <a:lstStyle/>
            <a:p>
              <a:pPr algn="ctr"/>
              <a:r>
                <a:rPr lang="en-US" sz="6600" b="1">
                  <a:solidFill>
                    <a:schemeClr val="bg1"/>
                  </a:solidFill>
                  <a:latin typeface="+mj-lt"/>
                  <a:ea typeface="Inter" panose="02000503000000020004" pitchFamily="2" charset="0"/>
                  <a:cs typeface="Times New Roman" panose="02020603050405020304" pitchFamily="18" charset="0"/>
                </a:rPr>
                <a:t>Laura Zahn</a:t>
              </a:r>
              <a:r>
                <a:rPr lang="en-US" sz="6600" b="1" baseline="30000">
                  <a:solidFill>
                    <a:schemeClr val="bg1"/>
                  </a:solidFill>
                  <a:latin typeface="+mj-lt"/>
                  <a:ea typeface="Inter" panose="02000503000000020004" pitchFamily="2" charset="0"/>
                  <a:cs typeface="Times New Roman" panose="02020603050405020304" pitchFamily="18" charset="0"/>
                </a:rPr>
                <a:t>1</a:t>
              </a:r>
              <a:r>
                <a:rPr lang="en-US" sz="6600" b="1">
                  <a:solidFill>
                    <a:schemeClr val="bg1"/>
                  </a:solidFill>
                  <a:latin typeface="+mj-lt"/>
                  <a:ea typeface="Inter" panose="02000503000000020004" pitchFamily="2" charset="0"/>
                  <a:cs typeface="Times New Roman" panose="02020603050405020304" pitchFamily="18" charset="0"/>
                </a:rPr>
                <a:t>; </a:t>
              </a:r>
              <a:r>
                <a:rPr lang="en-US" sz="6600" b="1" err="1">
                  <a:solidFill>
                    <a:schemeClr val="bg1"/>
                  </a:solidFill>
                  <a:latin typeface="+mj-lt"/>
                  <a:ea typeface="Inter" panose="02000503000000020004" pitchFamily="2" charset="0"/>
                  <a:cs typeface="Times New Roman" panose="02020603050405020304" pitchFamily="18" charset="0"/>
                </a:rPr>
                <a:t>Mhd</a:t>
              </a:r>
              <a:r>
                <a:rPr lang="en-US" sz="6600" b="1">
                  <a:solidFill>
                    <a:schemeClr val="bg1"/>
                  </a:solidFill>
                  <a:latin typeface="+mj-lt"/>
                  <a:ea typeface="Inter" panose="02000503000000020004" pitchFamily="2" charset="0"/>
                  <a:cs typeface="Times New Roman" panose="02020603050405020304" pitchFamily="18" charset="0"/>
                </a:rPr>
                <a:t> Wael Alrifai</a:t>
              </a:r>
              <a:r>
                <a:rPr lang="en-US" sz="6600" b="1" baseline="30000">
                  <a:solidFill>
                    <a:schemeClr val="bg1"/>
                  </a:solidFill>
                  <a:latin typeface="+mj-lt"/>
                  <a:ea typeface="Inter" panose="02000503000000020004" pitchFamily="2" charset="0"/>
                  <a:cs typeface="Times New Roman" panose="02020603050405020304" pitchFamily="18" charset="0"/>
                </a:rPr>
                <a:t>1,2</a:t>
              </a:r>
              <a:r>
                <a:rPr lang="en-US" sz="6600" b="1">
                  <a:solidFill>
                    <a:schemeClr val="bg1"/>
                  </a:solidFill>
                  <a:latin typeface="+mj-lt"/>
                  <a:ea typeface="Inter" panose="02000503000000020004" pitchFamily="2" charset="0"/>
                  <a:cs typeface="Times New Roman" panose="02020603050405020304" pitchFamily="18" charset="0"/>
                </a:rPr>
                <a:t>, Adam Wright</a:t>
              </a:r>
              <a:r>
                <a:rPr lang="en-US" sz="6600" b="1" baseline="30000">
                  <a:solidFill>
                    <a:schemeClr val="bg1"/>
                  </a:solidFill>
                  <a:latin typeface="+mj-lt"/>
                  <a:ea typeface="Inter" panose="02000503000000020004" pitchFamily="2" charset="0"/>
                  <a:cs typeface="Times New Roman" panose="02020603050405020304" pitchFamily="18" charset="0"/>
                </a:rPr>
                <a:t>1,3</a:t>
              </a:r>
              <a:r>
                <a:rPr lang="en-US" sz="6600" b="1">
                  <a:solidFill>
                    <a:schemeClr val="bg1"/>
                  </a:solidFill>
                  <a:latin typeface="+mj-lt"/>
                  <a:ea typeface="Inter" panose="02000503000000020004" pitchFamily="2" charset="0"/>
                  <a:cs typeface="Times New Roman" panose="02020603050405020304" pitchFamily="18" charset="0"/>
                </a:rPr>
                <a:t>, Allison McCoy</a:t>
              </a:r>
              <a:r>
                <a:rPr lang="en-US" sz="6600" b="1" baseline="30000">
                  <a:solidFill>
                    <a:schemeClr val="bg1"/>
                  </a:solidFill>
                  <a:latin typeface="+mj-lt"/>
                  <a:ea typeface="Inter" panose="02000503000000020004" pitchFamily="2" charset="0"/>
                  <a:cs typeface="Times New Roman" panose="02020603050405020304" pitchFamily="18" charset="0"/>
                </a:rPr>
                <a:t>1</a:t>
              </a:r>
              <a:r>
                <a:rPr lang="en-US" sz="6600" b="1">
                  <a:solidFill>
                    <a:schemeClr val="bg1"/>
                  </a:solidFill>
                  <a:latin typeface="+mj-lt"/>
                  <a:ea typeface="Inter" panose="02000503000000020004" pitchFamily="2" charset="0"/>
                  <a:cs typeface="Times New Roman" panose="02020603050405020304" pitchFamily="18" charset="0"/>
                </a:rPr>
                <a:t>, Jon Wanderer</a:t>
              </a:r>
              <a:r>
                <a:rPr lang="en-US" sz="6600" b="1" baseline="30000">
                  <a:solidFill>
                    <a:schemeClr val="bg1"/>
                  </a:solidFill>
                  <a:latin typeface="+mj-lt"/>
                  <a:ea typeface="Inter" panose="02000503000000020004" pitchFamily="2" charset="0"/>
                  <a:cs typeface="Times New Roman" panose="02020603050405020304" pitchFamily="18" charset="0"/>
                </a:rPr>
                <a:t>1,4</a:t>
              </a:r>
              <a:r>
                <a:rPr lang="en-US" sz="6600">
                  <a:solidFill>
                    <a:schemeClr val="bg1"/>
                  </a:solidFill>
                  <a:latin typeface="+mj-lt"/>
                  <a:ea typeface="Inter" panose="02000503000000020004" pitchFamily="2" charset="0"/>
                  <a:cs typeface="Times New Roman" panose="02020603050405020304" pitchFamily="18" charset="0"/>
                </a:rPr>
                <a:t> </a:t>
              </a:r>
              <a:br>
                <a:rPr lang="en-US" sz="6600">
                  <a:solidFill>
                    <a:schemeClr val="bg1"/>
                  </a:solidFill>
                  <a:latin typeface="+mj-lt"/>
                  <a:ea typeface="Inter" panose="02000503000000020004" pitchFamily="2" charset="0"/>
                  <a:cs typeface="Times New Roman" panose="02020603050405020304" pitchFamily="18" charset="0"/>
                </a:rPr>
              </a:br>
              <a:r>
                <a:rPr lang="en-US" sz="6000">
                  <a:solidFill>
                    <a:schemeClr val="bg1"/>
                  </a:solidFill>
                  <a:latin typeface="+mj-lt"/>
                  <a:ea typeface="Inter" panose="02000503000000020004" pitchFamily="2" charset="0"/>
                  <a:cs typeface="Times New Roman" panose="02020603050405020304" pitchFamily="18" charset="0"/>
                </a:rPr>
                <a:t>Department of Biomedical Informatics</a:t>
              </a:r>
              <a:r>
                <a:rPr lang="en-US" sz="6000" baseline="30000">
                  <a:solidFill>
                    <a:schemeClr val="bg1"/>
                  </a:solidFill>
                  <a:latin typeface="+mj-lt"/>
                  <a:ea typeface="Inter" panose="02000503000000020004" pitchFamily="2" charset="0"/>
                  <a:cs typeface="Times New Roman" panose="02020603050405020304" pitchFamily="18" charset="0"/>
                </a:rPr>
                <a:t>1</a:t>
              </a:r>
              <a:r>
                <a:rPr lang="en-US" sz="6000">
                  <a:solidFill>
                    <a:schemeClr val="bg1"/>
                  </a:solidFill>
                  <a:latin typeface="+mj-lt"/>
                  <a:ea typeface="Inter" panose="02000503000000020004" pitchFamily="2" charset="0"/>
                  <a:cs typeface="Times New Roman" panose="02020603050405020304" pitchFamily="18" charset="0"/>
                </a:rPr>
                <a:t>, Pediatrics</a:t>
              </a:r>
              <a:r>
                <a:rPr lang="en-US" sz="6000" baseline="30000">
                  <a:solidFill>
                    <a:schemeClr val="bg1"/>
                  </a:solidFill>
                  <a:latin typeface="+mj-lt"/>
                  <a:ea typeface="Inter" panose="02000503000000020004" pitchFamily="2" charset="0"/>
                  <a:cs typeface="Times New Roman" panose="02020603050405020304" pitchFamily="18" charset="0"/>
                </a:rPr>
                <a:t>2</a:t>
              </a:r>
              <a:r>
                <a:rPr lang="en-US" sz="6000">
                  <a:solidFill>
                    <a:schemeClr val="bg1"/>
                  </a:solidFill>
                  <a:latin typeface="+mj-lt"/>
                  <a:ea typeface="Inter" panose="02000503000000020004" pitchFamily="2" charset="0"/>
                  <a:cs typeface="Times New Roman" panose="02020603050405020304" pitchFamily="18" charset="0"/>
                </a:rPr>
                <a:t>, Medicine</a:t>
              </a:r>
              <a:r>
                <a:rPr lang="en-US" sz="6000" baseline="30000">
                  <a:solidFill>
                    <a:schemeClr val="bg1"/>
                  </a:solidFill>
                  <a:latin typeface="+mj-lt"/>
                  <a:ea typeface="Inter" panose="02000503000000020004" pitchFamily="2" charset="0"/>
                  <a:cs typeface="Times New Roman" panose="02020603050405020304" pitchFamily="18" charset="0"/>
                </a:rPr>
                <a:t>3</a:t>
              </a:r>
              <a:r>
                <a:rPr lang="en-US" sz="6000">
                  <a:solidFill>
                    <a:schemeClr val="bg1"/>
                  </a:solidFill>
                  <a:latin typeface="+mj-lt"/>
                  <a:ea typeface="Inter" panose="02000503000000020004" pitchFamily="2" charset="0"/>
                  <a:cs typeface="Times New Roman" panose="02020603050405020304" pitchFamily="18" charset="0"/>
                </a:rPr>
                <a:t>, Anesthesiology</a:t>
              </a:r>
              <a:r>
                <a:rPr lang="en-US" sz="6000" baseline="30000">
                  <a:solidFill>
                    <a:schemeClr val="bg1"/>
                  </a:solidFill>
                  <a:latin typeface="+mj-lt"/>
                  <a:ea typeface="Inter" panose="02000503000000020004" pitchFamily="2" charset="0"/>
                  <a:cs typeface="Times New Roman" panose="02020603050405020304" pitchFamily="18" charset="0"/>
                </a:rPr>
                <a:t>4</a:t>
              </a:r>
              <a:r>
                <a:rPr lang="en-US" sz="6000">
                  <a:solidFill>
                    <a:schemeClr val="bg1"/>
                  </a:solidFill>
                  <a:latin typeface="+mj-lt"/>
                  <a:ea typeface="Inter" panose="02000503000000020004" pitchFamily="2" charset="0"/>
                  <a:cs typeface="Times New Roman" panose="02020603050405020304" pitchFamily="18" charset="0"/>
                </a:rPr>
                <a:t>, Vanderbilt University Medical Center</a:t>
              </a:r>
              <a:endParaRPr lang="en-US" sz="7200" b="1">
                <a:solidFill>
                  <a:schemeClr val="bg1"/>
                </a:solidFill>
                <a:latin typeface="+mj-lt"/>
                <a:ea typeface="Inter" panose="02000503000000020004" pitchFamily="2" charset="0"/>
                <a:cs typeface="Times New Roman" panose="02020603050405020304" pitchFamily="18" charset="0"/>
              </a:endParaRPr>
            </a:p>
          </p:txBody>
        </p:sp>
      </p:grpSp>
      <p:pic>
        <p:nvPicPr>
          <p:cNvPr id="17" name="Picture 16">
            <a:extLst>
              <a:ext uri="{FF2B5EF4-FFF2-40B4-BE49-F238E27FC236}">
                <a16:creationId xmlns:a16="http://schemas.microsoft.com/office/drawing/2014/main" id="{BDA12C7B-1DCF-A990-6AA5-0006CC9BE20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734040" y="5708651"/>
            <a:ext cx="21806789" cy="27258486"/>
          </a:xfrm>
          <a:prstGeom prst="rect">
            <a:avLst/>
          </a:prstGeom>
        </p:spPr>
      </p:pic>
    </p:spTree>
    <p:extLst>
      <p:ext uri="{BB962C8B-B14F-4D97-AF65-F5344CB8AC3E}">
        <p14:creationId xmlns:p14="http://schemas.microsoft.com/office/powerpoint/2010/main" val="708782276"/>
      </p:ext>
    </p:extLst>
  </p:cSld>
  <p:clrMapOvr>
    <a:masterClrMapping/>
  </p:clrMapOvr>
</p:sld>
</file>

<file path=ppt/theme/theme1.xml><?xml version="1.0" encoding="utf-8"?>
<a:theme xmlns:a="http://schemas.openxmlformats.org/drawingml/2006/main" name="Office Theme">
  <a:themeElements>
    <a:clrScheme name="VUMC 2025">
      <a:dk1>
        <a:srgbClr val="58595B"/>
      </a:dk1>
      <a:lt1>
        <a:srgbClr val="FFFFFF"/>
      </a:lt1>
      <a:dk2>
        <a:srgbClr val="B1BCBE"/>
      </a:dk2>
      <a:lt2>
        <a:srgbClr val="F2EEE4"/>
      </a:lt2>
      <a:accent1>
        <a:srgbClr val="282E4E"/>
      </a:accent1>
      <a:accent2>
        <a:srgbClr val="005D83"/>
      </a:accent2>
      <a:accent3>
        <a:srgbClr val="00B3E9"/>
      </a:accent3>
      <a:accent4>
        <a:srgbClr val="BEAD9A"/>
      </a:accent4>
      <a:accent5>
        <a:srgbClr val="B1BCBE"/>
      </a:accent5>
      <a:accent6>
        <a:srgbClr val="F2EEE4"/>
      </a:accent6>
      <a:hlink>
        <a:srgbClr val="005D83"/>
      </a:hlink>
      <a:folHlink>
        <a:srgbClr val="282E4E"/>
      </a:folHlink>
    </a:clrScheme>
    <a:fontScheme name="Vanderbilt 2025">
      <a:majorFont>
        <a:latin typeface="Inter"/>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c93526-2e38-4ac8-a7a4-8e0d8d79bfbe" xsi:nil="true"/>
    <lcf76f155ced4ddcb4097134ff3c332f xmlns="7547a300-2909-42fb-98df-c044f3b3c98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9FE7FF20C02744826AD812ACC12516" ma:contentTypeVersion="19" ma:contentTypeDescription="Create a new document." ma:contentTypeScope="" ma:versionID="b1e17cae391bb7fc092b66e249f1eb62">
  <xsd:schema xmlns:xsd="http://www.w3.org/2001/XMLSchema" xmlns:xs="http://www.w3.org/2001/XMLSchema" xmlns:p="http://schemas.microsoft.com/office/2006/metadata/properties" xmlns:ns2="7547a300-2909-42fb-98df-c044f3b3c983" xmlns:ns3="e5c93526-2e38-4ac8-a7a4-8e0d8d79bfbe" targetNamespace="http://schemas.microsoft.com/office/2006/metadata/properties" ma:root="true" ma:fieldsID="28a032b9cb8ab0f86d9f41267a41b949" ns2:_="" ns3:_="">
    <xsd:import namespace="7547a300-2909-42fb-98df-c044f3b3c983"/>
    <xsd:import namespace="e5c93526-2e38-4ac8-a7a4-8e0d8d79bf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a300-2909-42fb-98df-c044f3b3c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e07b1ff-87ca-41ea-8f42-2e31685bcc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93526-2e38-4ac8-a7a4-8e0d8d79bfb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01f74e-45c3-43bd-9408-b178c258dcc2}" ma:internalName="TaxCatchAll" ma:showField="CatchAllData" ma:web="e5c93526-2e38-4ac8-a7a4-8e0d8d79bf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F843CE-5EFF-45A8-AE4B-48CDB00F4F9C}">
  <ds:schemaRefs>
    <ds:schemaRef ds:uri="7547a300-2909-42fb-98df-c044f3b3c983"/>
    <ds:schemaRef ds:uri="e5c93526-2e38-4ac8-a7a4-8e0d8d79bfb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CECABDA-78EF-49A8-BA1E-5B4F68C3CEF1}">
  <ds:schemaRefs>
    <ds:schemaRef ds:uri="http://schemas.microsoft.com/sharepoint/v3/contenttype/forms"/>
  </ds:schemaRefs>
</ds:datastoreItem>
</file>

<file path=customXml/itemProps3.xml><?xml version="1.0" encoding="utf-8"?>
<ds:datastoreItem xmlns:ds="http://schemas.openxmlformats.org/officeDocument/2006/customXml" ds:itemID="{E327E36A-89AC-416C-BE90-A622DFF01B9F}">
  <ds:schemaRefs>
    <ds:schemaRef ds:uri="7547a300-2909-42fb-98df-c044f3b3c983"/>
    <ds:schemaRef ds:uri="e5c93526-2e38-4ac8-a7a4-8e0d8d79bf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revision>1</cp:revision>
  <dcterms:created xsi:type="dcterms:W3CDTF">2019-07-02T13:39:34Z</dcterms:created>
  <dcterms:modified xsi:type="dcterms:W3CDTF">2026-08-31T16:33:30Z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2022-11-11T17:22:30Z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05b5dc96-7e6e-4ab5-8251-93dcf3ca15dc</vt:lpwstr>
  </property>
  <property fmtid="{D5CDD505-2E9C-101B-9397-08002B2CF9AE}" pid="8" name="MSIP_Label_792c8cef-6f2b-4af1-b4ac-d815ff795cd6_ContentBits">
    <vt:lpwstr>0</vt:lpwstr>
  </property>
  <property fmtid="{D5CDD505-2E9C-101B-9397-08002B2CF9AE}" pid="9" name="ContentTypeId">
    <vt:lpwstr>0x0101005A9FE7FF20C02744826AD812ACC12516</vt:lpwstr>
  </property>
  <property fmtid="{D5CDD505-2E9C-101B-9397-08002B2CF9AE}" pid="10" name="MediaServiceImageTags">
    <vt:lpwstr/>
  </property>
</Properties>
</file>