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4"/>
  </p:sldMasterIdLst>
  <p:notesMasterIdLst>
    <p:notesMasterId r:id="rId6"/>
  </p:notesMasterIdLst>
  <p:sldIdLst>
    <p:sldId id="307" r:id="rId5"/>
  </p:sldIdLst>
  <p:sldSz cx="43891200" cy="32918400"/>
  <p:notesSz cx="6858000" cy="9144000"/>
  <p:embeddedFontLst>
    <p:embeddedFont>
      <p:font typeface="Antonio" panose="020B0604020202020204" charset="0"/>
      <p:regular r:id="rId7"/>
      <p:bold r:id="rId8"/>
    </p:embeddedFont>
    <p:embeddedFont>
      <p:font typeface="Inter" panose="020B0604020202020204" charset="0"/>
      <p:regular r:id="rId9"/>
      <p:bold r:id="rId10"/>
      <p:italic r:id="rId11"/>
      <p:boldItalic r:id="rId12"/>
    </p:embeddedFont>
    <p:embeddedFont>
      <p:font typeface="Tahoma" panose="020B0604030504040204" pitchFamily="34" charset="0"/>
      <p:regular r:id="rId13"/>
      <p:bold r:id="rId1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Template" id="{BA8E2A11-A879-441C-8BBE-060327DA7DE7}">
          <p14:sldIdLst>
            <p14:sldId id="307"/>
          </p14:sldIdLst>
        </p14:section>
      </p14:sectionLst>
    </p:ext>
    <p:ext uri="{EFAFB233-063F-42B5-8137-9DF3F51BA10A}">
      <p15:sldGuideLst xmlns:p15="http://schemas.microsoft.com/office/powerpoint/2012/main">
        <p15:guide id="2" pos="13824" userDrawn="1">
          <p15:clr>
            <a:srgbClr val="A4A3A4"/>
          </p15:clr>
        </p15:guide>
        <p15:guide id="6" orient="horz" pos="576" userDrawn="1">
          <p15:clr>
            <a:srgbClr val="A4A3A4"/>
          </p15:clr>
        </p15:guide>
        <p15:guide id="9" pos="576" userDrawn="1">
          <p15:clr>
            <a:srgbClr val="A4A3A4"/>
          </p15:clr>
        </p15:guide>
        <p15:guide id="14" pos="20736" userDrawn="1">
          <p15:clr>
            <a:srgbClr val="A4A3A4"/>
          </p15:clr>
        </p15:guide>
        <p15:guide id="16" orient="horz" pos="20160" userDrawn="1">
          <p15:clr>
            <a:srgbClr val="A4A3A4"/>
          </p15:clr>
        </p15:guide>
        <p15:guide id="17" pos="6912" userDrawn="1">
          <p15:clr>
            <a:srgbClr val="A4A3A4"/>
          </p15:clr>
        </p15:guide>
        <p15:guide id="18" pos="2707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FBFB"/>
    <a:srgbClr val="B49248"/>
    <a:srgbClr val="FEEEB6"/>
    <a:srgbClr val="6B6B6B"/>
    <a:srgbClr val="0D0D0D"/>
    <a:srgbClr val="31092D"/>
    <a:srgbClr val="E1F1F4"/>
    <a:srgbClr val="8DC63F"/>
    <a:srgbClr val="FBE2A3"/>
    <a:srgbClr val="ED1C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57" dt="2026-08-24T14:38:17.263"/>
    <p1510:client id="{DA0DE30E-DBE3-010F-CAC1-AAAB71A107CB}" v="2" dt="2026-08-24T14:33:34.146"/>
    <p1510:client id="{F6FAC1B1-5C9F-4021-9693-53E182C8A914}" v="82" dt="2026-08-24T14:35:04.9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pos="13824"/>
        <p:guide orient="horz" pos="576"/>
        <p:guide pos="576"/>
        <p:guide pos="20736"/>
        <p:guide orient="horz" pos="20160"/>
        <p:guide pos="6912"/>
        <p:guide pos="27072"/>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font" Target="fonts/font5.fntdata"/><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font" Target="fonts/font4.fntdata"/><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font" Target="fonts/font3.fntdata"/><Relationship Id="rId14"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1CB04D-1C75-43E0-9B64-B7DDAA42BB2C}" type="datetimeFigureOut">
              <a:rPr lang="en-US" smtClean="0"/>
              <a:t>8/24/2026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6C2670-3342-473C-969D-FDFF399F2050}" type="slidenum">
              <a:rPr lang="en-US" smtClean="0"/>
              <a:t>‹#›</a:t>
            </a:fld>
            <a:endParaRPr lang="en-US"/>
          </a:p>
        </p:txBody>
      </p:sp>
    </p:spTree>
    <p:extLst>
      <p:ext uri="{BB962C8B-B14F-4D97-AF65-F5344CB8AC3E}">
        <p14:creationId xmlns:p14="http://schemas.microsoft.com/office/powerpoint/2010/main" val="831749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Notes:</a:t>
            </a:r>
          </a:p>
          <a:p>
            <a:pPr marL="171450" indent="-171450">
              <a:buFont typeface="Arial" panose="020B0604020202020204" pitchFamily="34" charset="0"/>
              <a:buChar char="•"/>
            </a:pPr>
            <a:r>
              <a:rPr lang="en-US"/>
              <a:t>In </a:t>
            </a:r>
            <a:r>
              <a:rPr lang="en-US" err="1"/>
              <a:t>Powerpoint</a:t>
            </a:r>
            <a:r>
              <a:rPr lang="en-US"/>
              <a:t>, click View &gt; Guides</a:t>
            </a:r>
          </a:p>
          <a:p>
            <a:pPr marL="171450" indent="-171450">
              <a:buFont typeface="Arial" panose="020B0604020202020204" pitchFamily="34" charset="0"/>
              <a:buChar char="•"/>
            </a:pPr>
            <a:r>
              <a:rPr lang="en-US"/>
              <a:t>Keep text within gutter guides.</a:t>
            </a:r>
          </a:p>
          <a:p>
            <a:pPr marL="171450" indent="-171450">
              <a:buFont typeface="Arial" panose="020B0604020202020204" pitchFamily="34" charset="0"/>
              <a:buChar char="•"/>
            </a:pPr>
            <a:r>
              <a:rPr lang="en-US"/>
              <a:t>Author list: Don’t split names onto two lines (e.g., “Jimmy [break] Smith”). If that happens, use a new line, unless you need the space. </a:t>
            </a:r>
            <a:r>
              <a:rPr lang="en-US" b="1"/>
              <a:t>Bold the first names of anybody who’s presenting</a:t>
            </a:r>
            <a:r>
              <a:rPr lang="en-US"/>
              <a:t> in person.</a:t>
            </a:r>
          </a:p>
          <a:p>
            <a:pPr marL="171450" indent="-171450">
              <a:buFont typeface="Arial" panose="020B0604020202020204" pitchFamily="34" charset="0"/>
              <a:buChar char="•"/>
            </a:pPr>
            <a:r>
              <a:rPr lang="en-US"/>
              <a:t>Intro/methods/result: </a:t>
            </a:r>
            <a:r>
              <a:rPr lang="en-US" b="1"/>
              <a:t>Do not drop below font size 28</a:t>
            </a:r>
            <a:r>
              <a:rPr lang="en-US"/>
              <a:t>, but if you have extra space, jack up the font size until the space is full.</a:t>
            </a:r>
          </a:p>
          <a:p>
            <a:pPr marL="171450" indent="-171450">
              <a:buFont typeface="Arial" panose="020B0604020202020204" pitchFamily="34" charset="0"/>
              <a:buChar char="•"/>
            </a:pPr>
            <a:r>
              <a:rPr lang="en-US"/>
              <a:t>Do not use color in the sidebars except in graphs/figures. It’ll pull attention from the center and slow interpretation for passersby.</a:t>
            </a:r>
          </a:p>
          <a:p>
            <a:pPr marL="0" indent="0">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fld id="{E26C2670-3342-473C-969D-FDFF399F2050}" type="slidenum">
              <a:rPr lang="en-US" smtClean="0"/>
              <a:t>1</a:t>
            </a:fld>
            <a:endParaRPr lang="en-US"/>
          </a:p>
        </p:txBody>
      </p:sp>
    </p:spTree>
    <p:extLst>
      <p:ext uri="{BB962C8B-B14F-4D97-AF65-F5344CB8AC3E}">
        <p14:creationId xmlns:p14="http://schemas.microsoft.com/office/powerpoint/2010/main" val="8967181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387342"/>
            <a:ext cx="37307520" cy="11460480"/>
          </a:xfrm>
        </p:spPr>
        <p:txBody>
          <a:bodyPr anchor="b"/>
          <a:lstStyle>
            <a:lvl1pPr algn="ctr">
              <a:defRPr sz="28800"/>
            </a:lvl1pPr>
          </a:lstStyle>
          <a:p>
            <a:r>
              <a:rPr lang="en-US"/>
              <a:t>Click to edit Master title style</a:t>
            </a:r>
          </a:p>
        </p:txBody>
      </p:sp>
      <p:sp>
        <p:nvSpPr>
          <p:cNvPr id="3" name="Subtitle 2"/>
          <p:cNvSpPr>
            <a:spLocks noGrp="1"/>
          </p:cNvSpPr>
          <p:nvPr>
            <p:ph type="subTitle" idx="1"/>
          </p:nvPr>
        </p:nvSpPr>
        <p:spPr>
          <a:xfrm>
            <a:off x="5486400" y="17289782"/>
            <a:ext cx="32918400" cy="7947658"/>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p>
        </p:txBody>
      </p:sp>
      <p:sp>
        <p:nvSpPr>
          <p:cNvPr id="4" name="Date Placeholder 3"/>
          <p:cNvSpPr>
            <a:spLocks noGrp="1"/>
          </p:cNvSpPr>
          <p:nvPr>
            <p:ph type="dt" sz="half" idx="10"/>
          </p:nvPr>
        </p:nvSpPr>
        <p:spPr/>
        <p:txBody>
          <a:bodyPr/>
          <a:lstStyle/>
          <a:p>
            <a:fld id="{3F135061-2F74-46D4-9F8F-C77EF304855D}"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3889851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135061-2F74-46D4-9F8F-C77EF304855D}"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13181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8206749"/>
            <a:ext cx="37856160" cy="13693138"/>
          </a:xfrm>
        </p:spPr>
        <p:txBody>
          <a:bodyPr anchor="b"/>
          <a:lstStyle>
            <a:lvl1pPr>
              <a:defRPr sz="28800"/>
            </a:lvl1pPr>
          </a:lstStyle>
          <a:p>
            <a:r>
              <a:rPr lang="en-US"/>
              <a:t>Click to edit Master title style</a:t>
            </a:r>
          </a:p>
        </p:txBody>
      </p:sp>
      <p:sp>
        <p:nvSpPr>
          <p:cNvPr id="3" name="Text Placeholder 2"/>
          <p:cNvSpPr>
            <a:spLocks noGrp="1"/>
          </p:cNvSpPr>
          <p:nvPr>
            <p:ph type="body" idx="1"/>
          </p:nvPr>
        </p:nvSpPr>
        <p:spPr>
          <a:xfrm>
            <a:off x="2994662" y="22029429"/>
            <a:ext cx="37856160" cy="7200898"/>
          </a:xfrm>
        </p:spPr>
        <p:txBody>
          <a:bodyPr/>
          <a:lstStyle>
            <a:lvl1pPr marL="0" indent="0">
              <a:buNone/>
              <a:defRPr sz="11520">
                <a:solidFill>
                  <a:schemeClr val="tx1"/>
                </a:solidFill>
              </a:defRPr>
            </a:lvl1pPr>
            <a:lvl2pPr marL="2194560" indent="0">
              <a:buNone/>
              <a:defRPr sz="9600">
                <a:solidFill>
                  <a:schemeClr val="tx1">
                    <a:tint val="75000"/>
                  </a:schemeClr>
                </a:solidFill>
              </a:defRPr>
            </a:lvl2pPr>
            <a:lvl3pPr marL="4389120" indent="0">
              <a:buNone/>
              <a:defRPr sz="8640">
                <a:solidFill>
                  <a:schemeClr val="tx1">
                    <a:tint val="75000"/>
                  </a:schemeClr>
                </a:solidFill>
              </a:defRPr>
            </a:lvl3pPr>
            <a:lvl4pPr marL="6583680" indent="0">
              <a:buNone/>
              <a:defRPr sz="7680">
                <a:solidFill>
                  <a:schemeClr val="tx1">
                    <a:tint val="75000"/>
                  </a:schemeClr>
                </a:solidFill>
              </a:defRPr>
            </a:lvl4pPr>
            <a:lvl5pPr marL="8778240" indent="0">
              <a:buNone/>
              <a:defRPr sz="7680">
                <a:solidFill>
                  <a:schemeClr val="tx1">
                    <a:tint val="75000"/>
                  </a:schemeClr>
                </a:solidFill>
              </a:defRPr>
            </a:lvl5pPr>
            <a:lvl6pPr marL="10972800" indent="0">
              <a:buNone/>
              <a:defRPr sz="7680">
                <a:solidFill>
                  <a:schemeClr val="tx1">
                    <a:tint val="75000"/>
                  </a:schemeClr>
                </a:solidFill>
              </a:defRPr>
            </a:lvl6pPr>
            <a:lvl7pPr marL="13167360" indent="0">
              <a:buNone/>
              <a:defRPr sz="7680">
                <a:solidFill>
                  <a:schemeClr val="tx1">
                    <a:tint val="75000"/>
                  </a:schemeClr>
                </a:solidFill>
              </a:defRPr>
            </a:lvl7pPr>
            <a:lvl8pPr marL="15361920" indent="0">
              <a:buNone/>
              <a:defRPr sz="7680">
                <a:solidFill>
                  <a:schemeClr val="tx1">
                    <a:tint val="75000"/>
                  </a:schemeClr>
                </a:solidFill>
              </a:defRPr>
            </a:lvl8pPr>
            <a:lvl9pPr marL="17556480" indent="0">
              <a:buNone/>
              <a:defRPr sz="7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F135061-2F74-46D4-9F8F-C77EF304855D}"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1829841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175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2199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F135061-2F74-46D4-9F8F-C77EF304855D}" type="datetimeFigureOut">
              <a:rPr lang="en-US" smtClean="0"/>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12079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752607"/>
            <a:ext cx="37856160" cy="6362702"/>
          </a:xfrm>
        </p:spPr>
        <p:txBody>
          <a:bodyPr/>
          <a:lstStyle/>
          <a:p>
            <a:r>
              <a:rPr lang="en-US"/>
              <a:t>Click to edit Master title style</a:t>
            </a:r>
          </a:p>
        </p:txBody>
      </p:sp>
      <p:sp>
        <p:nvSpPr>
          <p:cNvPr id="3" name="Text Placeholder 2"/>
          <p:cNvSpPr>
            <a:spLocks noGrp="1"/>
          </p:cNvSpPr>
          <p:nvPr>
            <p:ph type="body" idx="1"/>
          </p:nvPr>
        </p:nvSpPr>
        <p:spPr>
          <a:xfrm>
            <a:off x="3023242" y="8069582"/>
            <a:ext cx="18568032"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4" name="Content Placeholder 3"/>
          <p:cNvSpPr>
            <a:spLocks noGrp="1"/>
          </p:cNvSpPr>
          <p:nvPr>
            <p:ph sz="half" idx="2"/>
          </p:nvPr>
        </p:nvSpPr>
        <p:spPr>
          <a:xfrm>
            <a:off x="3023242" y="12024360"/>
            <a:ext cx="18568032"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19922" y="8069582"/>
            <a:ext cx="18659477"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6" name="Content Placeholder 5"/>
          <p:cNvSpPr>
            <a:spLocks noGrp="1"/>
          </p:cNvSpPr>
          <p:nvPr>
            <p:ph sz="quarter" idx="4"/>
          </p:nvPr>
        </p:nvSpPr>
        <p:spPr>
          <a:xfrm>
            <a:off x="22219922" y="12024360"/>
            <a:ext cx="1865947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F135061-2F74-46D4-9F8F-C77EF304855D}" type="datetimeFigureOut">
              <a:rPr lang="en-US" smtClean="0"/>
              <a:t>8/24/2026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385292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F135061-2F74-46D4-9F8F-C77EF304855D}" type="datetimeFigureOut">
              <a:rPr lang="en-US" smtClean="0"/>
              <a:t>8/24/2026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983365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135061-2F74-46D4-9F8F-C77EF304855D}" type="datetimeFigureOut">
              <a:rPr lang="en-US" smtClean="0"/>
              <a:t>8/24/2026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3207679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p>
        </p:txBody>
      </p:sp>
      <p:sp>
        <p:nvSpPr>
          <p:cNvPr id="3" name="Content Placeholder 2"/>
          <p:cNvSpPr>
            <a:spLocks noGrp="1"/>
          </p:cNvSpPr>
          <p:nvPr>
            <p:ph idx="1"/>
          </p:nvPr>
        </p:nvSpPr>
        <p:spPr>
          <a:xfrm>
            <a:off x="18659477" y="4739647"/>
            <a:ext cx="22219920" cy="23393400"/>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3F135061-2F74-46D4-9F8F-C77EF304855D}" type="datetimeFigureOut">
              <a:rPr lang="en-US" smtClean="0"/>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464519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p>
        </p:txBody>
      </p:sp>
      <p:sp>
        <p:nvSpPr>
          <p:cNvPr id="3" name="Picture Placeholder 2"/>
          <p:cNvSpPr>
            <a:spLocks noGrp="1" noChangeAspect="1"/>
          </p:cNvSpPr>
          <p:nvPr>
            <p:ph type="pic" idx="1"/>
          </p:nvPr>
        </p:nvSpPr>
        <p:spPr>
          <a:xfrm>
            <a:off x="18659477" y="4739647"/>
            <a:ext cx="22219920" cy="23393400"/>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a:t>Click icon to add picture</a:t>
            </a:r>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3F135061-2F74-46D4-9F8F-C77EF304855D}" type="datetimeFigureOut">
              <a:rPr lang="en-US" smtClean="0"/>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4247546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135061-2F74-46D4-9F8F-C77EF304855D}"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3667478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752600"/>
            <a:ext cx="9464040" cy="2789682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17522" y="1752600"/>
            <a:ext cx="2784348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135061-2F74-46D4-9F8F-C77EF304855D}"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1866558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752607"/>
            <a:ext cx="37856160" cy="6362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17520" y="30510487"/>
            <a:ext cx="9875520" cy="1752600"/>
          </a:xfrm>
          <a:prstGeom prst="rect">
            <a:avLst/>
          </a:prstGeom>
        </p:spPr>
        <p:txBody>
          <a:bodyPr vert="horz" lIns="91440" tIns="45720" rIns="91440" bIns="45720" rtlCol="0" anchor="ctr"/>
          <a:lstStyle>
            <a:lvl1pPr algn="l">
              <a:defRPr sz="5760">
                <a:solidFill>
                  <a:schemeClr val="tx1">
                    <a:tint val="75000"/>
                  </a:schemeClr>
                </a:solidFill>
              </a:defRPr>
            </a:lvl1pPr>
          </a:lstStyle>
          <a:p>
            <a:fld id="{3F135061-2F74-46D4-9F8F-C77EF304855D}" type="datetimeFigureOut">
              <a:rPr lang="en-US" smtClean="0"/>
              <a:t>8/24/2026</a:t>
            </a:fld>
            <a:endParaRPr lang="en-US"/>
          </a:p>
        </p:txBody>
      </p:sp>
      <p:sp>
        <p:nvSpPr>
          <p:cNvPr id="5" name="Footer Placeholder 4"/>
          <p:cNvSpPr>
            <a:spLocks noGrp="1"/>
          </p:cNvSpPr>
          <p:nvPr>
            <p:ph type="ftr" sz="quarter" idx="3"/>
          </p:nvPr>
        </p:nvSpPr>
        <p:spPr>
          <a:xfrm>
            <a:off x="14538960" y="30510487"/>
            <a:ext cx="14813280" cy="1752600"/>
          </a:xfrm>
          <a:prstGeom prst="rect">
            <a:avLst/>
          </a:prstGeom>
        </p:spPr>
        <p:txBody>
          <a:bodyPr vert="horz" lIns="91440" tIns="45720" rIns="91440" bIns="45720" rtlCol="0" anchor="ctr"/>
          <a:lstStyle>
            <a:lvl1pPr algn="ctr">
              <a:defRPr sz="57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998160" y="30510487"/>
            <a:ext cx="9875520" cy="1752600"/>
          </a:xfrm>
          <a:prstGeom prst="rect">
            <a:avLst/>
          </a:prstGeom>
        </p:spPr>
        <p:txBody>
          <a:bodyPr vert="horz" lIns="91440" tIns="45720" rIns="91440" bIns="45720" rtlCol="0" anchor="ctr"/>
          <a:lstStyle>
            <a:lvl1pPr algn="r">
              <a:defRPr sz="5760">
                <a:solidFill>
                  <a:schemeClr val="tx1">
                    <a:tint val="75000"/>
                  </a:schemeClr>
                </a:solidFill>
              </a:defRPr>
            </a:lvl1pPr>
          </a:lstStyle>
          <a:p>
            <a:fld id="{63FC52CE-B062-47D6-A8CB-AF6B214D1AE5}" type="slidenum">
              <a:rPr lang="en-US" smtClean="0"/>
              <a:t>‹#›</a:t>
            </a:fld>
            <a:endParaRPr lang="en-US"/>
          </a:p>
        </p:txBody>
      </p:sp>
    </p:spTree>
    <p:extLst>
      <p:ext uri="{BB962C8B-B14F-4D97-AF65-F5344CB8AC3E}">
        <p14:creationId xmlns:p14="http://schemas.microsoft.com/office/powerpoint/2010/main" val="262152624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svg"/><Relationship Id="rId3" Type="http://schemas.openxmlformats.org/officeDocument/2006/relationships/image" Target="../media/image1.jpeg"/><Relationship Id="rId7" Type="http://schemas.openxmlformats.org/officeDocument/2006/relationships/image" Target="../media/image5.png"/><Relationship Id="rId12" Type="http://schemas.openxmlformats.org/officeDocument/2006/relationships/image" Target="../media/image10.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sv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sv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8" name="Picture 97" descr="A high angle view of a city&#10;&#10;AI-generated content may be incorrect.">
            <a:extLst>
              <a:ext uri="{FF2B5EF4-FFF2-40B4-BE49-F238E27FC236}">
                <a16:creationId xmlns:a16="http://schemas.microsoft.com/office/drawing/2014/main" id="{9C2B2C0E-6BE6-D714-91F4-011E22459FF0}"/>
              </a:ext>
            </a:extLst>
          </p:cNvPr>
          <p:cNvPicPr>
            <a:picLocks noChangeAspect="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b="26917"/>
          <a:stretch/>
        </p:blipFill>
        <p:spPr>
          <a:xfrm>
            <a:off x="10994263" y="22304576"/>
            <a:ext cx="21945600" cy="10617314"/>
          </a:xfrm>
          <a:prstGeom prst="rect">
            <a:avLst/>
          </a:prstGeom>
        </p:spPr>
      </p:pic>
      <p:sp>
        <p:nvSpPr>
          <p:cNvPr id="26" name="Rectangle 25">
            <a:extLst>
              <a:ext uri="{FF2B5EF4-FFF2-40B4-BE49-F238E27FC236}">
                <a16:creationId xmlns:a16="http://schemas.microsoft.com/office/drawing/2014/main" id="{57A6C5C0-5810-D86C-76CF-97D03D02E853}"/>
              </a:ext>
            </a:extLst>
          </p:cNvPr>
          <p:cNvSpPr/>
          <p:nvPr/>
        </p:nvSpPr>
        <p:spPr>
          <a:xfrm>
            <a:off x="0" y="-11995"/>
            <a:ext cx="43891199" cy="575801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3">
              <a:solidFill>
                <a:schemeClr val="bg1"/>
              </a:solidFill>
              <a:latin typeface="Inter" panose="02000503000000020004" pitchFamily="2" charset="0"/>
              <a:ea typeface="Inter" panose="02000503000000020004" pitchFamily="2" charset="0"/>
            </a:endParaRPr>
          </a:p>
        </p:txBody>
      </p:sp>
      <p:sp>
        <p:nvSpPr>
          <p:cNvPr id="27" name="TextBox 26">
            <a:extLst>
              <a:ext uri="{FF2B5EF4-FFF2-40B4-BE49-F238E27FC236}">
                <a16:creationId xmlns:a16="http://schemas.microsoft.com/office/drawing/2014/main" id="{BE84E22F-315B-A2F4-236F-1C6686BAD1CC}"/>
              </a:ext>
            </a:extLst>
          </p:cNvPr>
          <p:cNvSpPr txBox="1"/>
          <p:nvPr/>
        </p:nvSpPr>
        <p:spPr>
          <a:xfrm>
            <a:off x="914399" y="1012701"/>
            <a:ext cx="42062397" cy="1569660"/>
          </a:xfrm>
          <a:prstGeom prst="rect">
            <a:avLst/>
          </a:prstGeom>
          <a:noFill/>
        </p:spPr>
        <p:txBody>
          <a:bodyPr wrap="square" lIns="457200" rIns="457200">
            <a:spAutoFit/>
          </a:bodyPr>
          <a:lstStyle/>
          <a:p>
            <a:pPr algn="ctr"/>
            <a:r>
              <a:rPr lang="en-US" sz="9600" b="1">
                <a:solidFill>
                  <a:schemeClr val="bg1"/>
                </a:solidFill>
                <a:latin typeface="+mj-lt"/>
                <a:ea typeface="Inter" panose="02000503000000020004" pitchFamily="2" charset="0"/>
                <a:cs typeface="Times New Roman" panose="02020603050405020304" pitchFamily="18" charset="0"/>
              </a:rPr>
              <a:t>Overcoming Data Challenges for Improved Ophthalmology Research </a:t>
            </a:r>
          </a:p>
        </p:txBody>
      </p:sp>
      <p:sp>
        <p:nvSpPr>
          <p:cNvPr id="28" name="TextBox 27">
            <a:extLst>
              <a:ext uri="{FF2B5EF4-FFF2-40B4-BE49-F238E27FC236}">
                <a16:creationId xmlns:a16="http://schemas.microsoft.com/office/drawing/2014/main" id="{FFE04B5D-5410-4EF1-A8C7-66C4F770FA56}"/>
              </a:ext>
            </a:extLst>
          </p:cNvPr>
          <p:cNvSpPr txBox="1"/>
          <p:nvPr/>
        </p:nvSpPr>
        <p:spPr>
          <a:xfrm>
            <a:off x="914400" y="3105721"/>
            <a:ext cx="42062395" cy="1815882"/>
          </a:xfrm>
          <a:prstGeom prst="rect">
            <a:avLst/>
          </a:prstGeom>
          <a:noFill/>
        </p:spPr>
        <p:txBody>
          <a:bodyPr wrap="square">
            <a:spAutoFit/>
          </a:bodyPr>
          <a:lstStyle/>
          <a:p>
            <a:pPr algn="ctr"/>
            <a:r>
              <a:rPr lang="en-US" sz="5800" b="1">
                <a:solidFill>
                  <a:srgbClr val="FBFBFB"/>
                </a:solidFill>
                <a:latin typeface="Tahoma" panose="020B0604030504040204" pitchFamily="34" charset="0"/>
                <a:ea typeface="Tahoma" panose="020B0604030504040204" pitchFamily="34" charset="0"/>
                <a:cs typeface="Tahoma" panose="020B0604030504040204" pitchFamily="34" charset="0"/>
              </a:rPr>
              <a:t>Donald G. Sengstack, MS, </a:t>
            </a:r>
            <a:r>
              <a:rPr lang="en-US" sz="5800">
                <a:solidFill>
                  <a:srgbClr val="FBFBFB"/>
                </a:solidFill>
                <a:latin typeface="Tahoma" panose="020B0604030504040204" pitchFamily="34" charset="0"/>
                <a:ea typeface="Tahoma" panose="020B0604030504040204" pitchFamily="34" charset="0"/>
                <a:cs typeface="Tahoma" panose="020B0604030504040204" pitchFamily="34" charset="0"/>
              </a:rPr>
              <a:t>Sapna S. Gangaputra, MD, MPH, Abhiram R. Manda, Allison B. McCoy, PhD, ACHIP, FACMI, FAMIA </a:t>
            </a:r>
            <a:br>
              <a:rPr lang="en-US" sz="6000">
                <a:solidFill>
                  <a:srgbClr val="FBFBFB"/>
                </a:solidFill>
                <a:latin typeface="Tahoma" panose="020B0604030504040204" pitchFamily="34" charset="0"/>
                <a:ea typeface="Tahoma" panose="020B0604030504040204" pitchFamily="34" charset="0"/>
                <a:cs typeface="Tahoma" panose="020B0604030504040204" pitchFamily="34" charset="0"/>
              </a:rPr>
            </a:br>
            <a:r>
              <a:rPr lang="en-US" sz="5400" i="1" baseline="30000">
                <a:solidFill>
                  <a:srgbClr val="FBFBFB"/>
                </a:solidFill>
                <a:latin typeface="Tahoma" panose="020B0604030504040204" pitchFamily="34" charset="0"/>
                <a:ea typeface="Tahoma" panose="020B0604030504040204" pitchFamily="34" charset="0"/>
                <a:cs typeface="Tahoma" panose="020B0604030504040204" pitchFamily="34" charset="0"/>
              </a:rPr>
              <a:t>1</a:t>
            </a:r>
            <a:r>
              <a:rPr lang="en-US" sz="5400" i="1">
                <a:solidFill>
                  <a:srgbClr val="FBFBFB"/>
                </a:solidFill>
                <a:latin typeface="Tahoma" panose="020B0604030504040204" pitchFamily="34" charset="0"/>
                <a:ea typeface="Tahoma" panose="020B0604030504040204" pitchFamily="34" charset="0"/>
                <a:cs typeface="Tahoma" panose="020B0604030504040204" pitchFamily="34" charset="0"/>
              </a:rPr>
              <a:t>Department of Biomedical Informatics, </a:t>
            </a:r>
            <a:r>
              <a:rPr lang="en-US" sz="5400" i="1" baseline="30000">
                <a:solidFill>
                  <a:srgbClr val="FBFBFB"/>
                </a:solidFill>
                <a:latin typeface="Tahoma" panose="020B0604030504040204" pitchFamily="34" charset="0"/>
                <a:ea typeface="Tahoma" panose="020B0604030504040204" pitchFamily="34" charset="0"/>
                <a:cs typeface="Tahoma" panose="020B0604030504040204" pitchFamily="34" charset="0"/>
              </a:rPr>
              <a:t>2</a:t>
            </a:r>
            <a:r>
              <a:rPr lang="en-US" sz="5400" i="1">
                <a:solidFill>
                  <a:srgbClr val="FBFBFB"/>
                </a:solidFill>
                <a:latin typeface="Tahoma" panose="020B0604030504040204" pitchFamily="34" charset="0"/>
                <a:ea typeface="Tahoma" panose="020B0604030504040204" pitchFamily="34" charset="0"/>
                <a:cs typeface="Tahoma" panose="020B0604030504040204" pitchFamily="34" charset="0"/>
              </a:rPr>
              <a:t>Vanderbilt Eye Institute</a:t>
            </a:r>
            <a:endParaRPr lang="en-US" sz="6600" b="1">
              <a:solidFill>
                <a:srgbClr val="FBFBFB"/>
              </a:solidFill>
              <a:latin typeface="+mj-lt"/>
              <a:ea typeface="Inter" panose="02000503000000020004" pitchFamily="2" charset="0"/>
              <a:cs typeface="Times New Roman" panose="02020603050405020304" pitchFamily="18" charset="0"/>
            </a:endParaRPr>
          </a:p>
        </p:txBody>
      </p:sp>
      <p:sp>
        <p:nvSpPr>
          <p:cNvPr id="29" name="Rectangle 28">
            <a:extLst>
              <a:ext uri="{FF2B5EF4-FFF2-40B4-BE49-F238E27FC236}">
                <a16:creationId xmlns:a16="http://schemas.microsoft.com/office/drawing/2014/main" id="{DFCE64AC-4140-94A6-3F84-7D989D4E1A99}"/>
              </a:ext>
            </a:extLst>
          </p:cNvPr>
          <p:cNvSpPr/>
          <p:nvPr/>
        </p:nvSpPr>
        <p:spPr>
          <a:xfrm>
            <a:off x="10994263" y="5746018"/>
            <a:ext cx="21945600" cy="27172382"/>
          </a:xfrm>
          <a:prstGeom prst="rect">
            <a:avLst/>
          </a:prstGeom>
          <a:gradFill>
            <a:gsLst>
              <a:gs pos="70000">
                <a:schemeClr val="accent2"/>
              </a:gs>
              <a:gs pos="100000">
                <a:schemeClr val="accent2">
                  <a:alpha val="50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457200" rIns="457200" rtlCol="0" anchor="ctr"/>
          <a:lstStyle/>
          <a:p>
            <a:pPr algn="ctr"/>
            <a:endParaRPr lang="en-US" sz="14000">
              <a:solidFill>
                <a:schemeClr val="tx1"/>
              </a:solidFill>
              <a:latin typeface="+mj-lt"/>
              <a:cs typeface="Times New Roman" panose="02020603050405020304" pitchFamily="18" charset="0"/>
            </a:endParaRPr>
          </a:p>
        </p:txBody>
      </p:sp>
      <p:sp>
        <p:nvSpPr>
          <p:cNvPr id="31" name="Rectangle 30">
            <a:extLst>
              <a:ext uri="{FF2B5EF4-FFF2-40B4-BE49-F238E27FC236}">
                <a16:creationId xmlns:a16="http://schemas.microsoft.com/office/drawing/2014/main" id="{3784C310-E0B1-27CE-1050-AD42CBFB19DD}"/>
              </a:ext>
            </a:extLst>
          </p:cNvPr>
          <p:cNvSpPr/>
          <p:nvPr/>
        </p:nvSpPr>
        <p:spPr>
          <a:xfrm>
            <a:off x="42976796" y="-11995"/>
            <a:ext cx="914404" cy="5760720"/>
          </a:xfrm>
          <a:prstGeom prst="rect">
            <a:avLst/>
          </a:prstGeom>
          <a:gradFill flip="none" rotWithShape="1">
            <a:gsLst>
              <a:gs pos="0">
                <a:srgbClr val="FEEEB6"/>
              </a:gs>
              <a:gs pos="100000">
                <a:srgbClr val="B49248"/>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7C434FD2-0B65-E148-B077-354818040666}"/>
              </a:ext>
            </a:extLst>
          </p:cNvPr>
          <p:cNvSpPr txBox="1"/>
          <p:nvPr/>
        </p:nvSpPr>
        <p:spPr>
          <a:xfrm>
            <a:off x="907184" y="6088100"/>
            <a:ext cx="10065610" cy="23673660"/>
          </a:xfrm>
          <a:prstGeom prst="rect">
            <a:avLst/>
          </a:prstGeom>
          <a:noFill/>
        </p:spPr>
        <p:txBody>
          <a:bodyPr wrap="square" lIns="91440" tIns="91440" rIns="457200" bIns="91440" rtlCol="0">
            <a:spAutoFit/>
          </a:bodyPr>
          <a:lstStyle/>
          <a:p>
            <a:pPr>
              <a:lnSpc>
                <a:spcPct val="120000"/>
              </a:lnSpc>
            </a:pPr>
            <a:r>
              <a:rPr lang="en-US" sz="5400" b="1">
                <a:latin typeface="Antonio" pitchFamily="2" charset="0"/>
                <a:ea typeface="Inter" panose="02000503000000020004" pitchFamily="2" charset="0"/>
                <a:cs typeface="Times New Roman" panose="02020603050405020304" pitchFamily="18" charset="0"/>
              </a:rPr>
              <a:t>INTRO</a:t>
            </a:r>
            <a:endParaRPr lang="en-US" sz="4800" b="1">
              <a:latin typeface="Antonio" pitchFamily="2" charset="0"/>
              <a:ea typeface="Inter" panose="02000503000000020004" pitchFamily="2" charset="0"/>
              <a:cs typeface="Times New Roman" panose="02020603050405020304" pitchFamily="18" charset="0"/>
            </a:endParaRPr>
          </a:p>
          <a:p>
            <a:pPr>
              <a:lnSpc>
                <a:spcPct val="120000"/>
              </a:lnSpc>
            </a:pPr>
            <a:r>
              <a:rPr lang="en-US" sz="4800">
                <a:latin typeface="Inter" panose="02000503000000020004" pitchFamily="2" charset="0"/>
                <a:ea typeface="Inter" panose="02000503000000020004" pitchFamily="2" charset="0"/>
                <a:cs typeface="Tahoma" panose="020B0604030504040204" pitchFamily="34" charset="0"/>
              </a:rPr>
              <a:t>Leveraging data to improve healthcare outcomes requires consistent and accurate data. Before a researcher can utilize a data table, they need to understand what each row in the table represents. Careful attention is required for Ophthalmology data because raw data is often stored for each eye rather than for each patient. </a:t>
            </a:r>
          </a:p>
          <a:p>
            <a:pPr>
              <a:lnSpc>
                <a:spcPct val="120000"/>
              </a:lnSpc>
            </a:pPr>
            <a:endParaRPr lang="en-US" sz="5200" b="1">
              <a:latin typeface="Inter" panose="02000503000000020004" pitchFamily="2" charset="0"/>
              <a:ea typeface="Inter" panose="02000503000000020004" pitchFamily="2" charset="0"/>
              <a:cs typeface="Tahoma" panose="020B0604030504040204" pitchFamily="34" charset="0"/>
            </a:endParaRPr>
          </a:p>
          <a:p>
            <a:pPr>
              <a:lnSpc>
                <a:spcPct val="120000"/>
              </a:lnSpc>
            </a:pPr>
            <a:r>
              <a:rPr lang="en-US" sz="5400" b="1">
                <a:latin typeface="Antonio" pitchFamily="2" charset="0"/>
                <a:ea typeface="Inter" panose="02000503000000020004" pitchFamily="2" charset="0"/>
                <a:cs typeface="Times New Roman" panose="02020603050405020304" pitchFamily="18" charset="0"/>
              </a:rPr>
              <a:t>METHODS</a:t>
            </a:r>
            <a:endParaRPr lang="en-US" sz="4800" b="1">
              <a:latin typeface="Antonio" pitchFamily="2" charset="0"/>
              <a:ea typeface="Inter" panose="02000503000000020004" pitchFamily="2" charset="0"/>
              <a:cs typeface="Times New Roman" panose="02020603050405020304" pitchFamily="18" charset="0"/>
            </a:endParaRPr>
          </a:p>
          <a:p>
            <a:pPr marL="914400" indent="-914400">
              <a:lnSpc>
                <a:spcPct val="120000"/>
              </a:lnSpc>
              <a:buFont typeface="+mj-lt"/>
              <a:buAutoNum type="arabicPeriod"/>
            </a:pPr>
            <a:r>
              <a:rPr lang="en-US" sz="4800">
                <a:latin typeface="Inter" panose="02000503000000020004" pitchFamily="2" charset="0"/>
                <a:ea typeface="Inter" panose="02000503000000020004" pitchFamily="2" charset="0"/>
                <a:cs typeface="Tahoma" panose="020B0604030504040204" pitchFamily="34" charset="0"/>
              </a:rPr>
              <a:t>Drop any unspecific diagnoses </a:t>
            </a:r>
          </a:p>
          <a:p>
            <a:pPr marL="914400" indent="-914400">
              <a:lnSpc>
                <a:spcPct val="120000"/>
              </a:lnSpc>
              <a:buFont typeface="+mj-lt"/>
              <a:buAutoNum type="arabicPeriod"/>
            </a:pPr>
            <a:r>
              <a:rPr lang="en-US" sz="4800">
                <a:latin typeface="Inter" panose="02000503000000020004" pitchFamily="2" charset="0"/>
                <a:ea typeface="Inter" panose="02000503000000020004" pitchFamily="2" charset="0"/>
                <a:cs typeface="Tahoma" panose="020B0604030504040204" pitchFamily="34" charset="0"/>
              </a:rPr>
              <a:t>Split diagnoses that apply to both eyes (both, bilateral, etc.) into their own rows</a:t>
            </a:r>
          </a:p>
          <a:p>
            <a:pPr marL="914400" indent="-914400">
              <a:lnSpc>
                <a:spcPct val="120000"/>
              </a:lnSpc>
              <a:buFont typeface="+mj-lt"/>
              <a:buAutoNum type="arabicPeriod"/>
            </a:pPr>
            <a:r>
              <a:rPr lang="en-US" sz="4800">
                <a:latin typeface="Inter" panose="02000503000000020004" pitchFamily="2" charset="0"/>
                <a:ea typeface="Inter" panose="02000503000000020004" pitchFamily="2" charset="0"/>
                <a:cs typeface="Tahoma" panose="020B0604030504040204" pitchFamily="34" charset="0"/>
              </a:rPr>
              <a:t>Add column to indicate which eye the row is referencing </a:t>
            </a:r>
          </a:p>
          <a:p>
            <a:pPr marL="914400" indent="-914400">
              <a:lnSpc>
                <a:spcPct val="120000"/>
              </a:lnSpc>
              <a:buFont typeface="+mj-lt"/>
              <a:buAutoNum type="arabicPeriod"/>
            </a:pPr>
            <a:r>
              <a:rPr lang="en-US" sz="4800">
                <a:latin typeface="Inter" panose="02000503000000020004" pitchFamily="2" charset="0"/>
                <a:ea typeface="Inter" panose="02000503000000020004" pitchFamily="2" charset="0"/>
                <a:cs typeface="Tahoma" panose="020B0604030504040204" pitchFamily="34" charset="0"/>
              </a:rPr>
              <a:t>Join eye specific test results on the patient encounter id and the specific eye for simplified analysis and consistent granularity</a:t>
            </a:r>
          </a:p>
        </p:txBody>
      </p:sp>
      <p:sp>
        <p:nvSpPr>
          <p:cNvPr id="33" name="TextBox 32">
            <a:extLst>
              <a:ext uri="{FF2B5EF4-FFF2-40B4-BE49-F238E27FC236}">
                <a16:creationId xmlns:a16="http://schemas.microsoft.com/office/drawing/2014/main" id="{B5B496E1-266C-2D67-7FFC-6B09B64B8C0B}"/>
              </a:ext>
            </a:extLst>
          </p:cNvPr>
          <p:cNvSpPr txBox="1"/>
          <p:nvPr/>
        </p:nvSpPr>
        <p:spPr>
          <a:xfrm>
            <a:off x="32918397" y="5801255"/>
            <a:ext cx="10972800" cy="9971448"/>
          </a:xfrm>
          <a:prstGeom prst="rect">
            <a:avLst/>
          </a:prstGeom>
          <a:solidFill>
            <a:schemeClr val="bg2"/>
          </a:solidFill>
        </p:spPr>
        <p:txBody>
          <a:bodyPr wrap="square" lIns="457200" tIns="91440" rIns="91440" bIns="91440" rtlCol="0">
            <a:spAutoFit/>
          </a:bodyPr>
          <a:lstStyle/>
          <a:p>
            <a:pPr>
              <a:lnSpc>
                <a:spcPct val="120000"/>
              </a:lnSpc>
            </a:pPr>
            <a:r>
              <a:rPr lang="en-US" sz="5400" b="1">
                <a:latin typeface="Antonio" pitchFamily="2" charset="0"/>
                <a:ea typeface="Inter" panose="02000503000000020004" pitchFamily="2" charset="0"/>
                <a:cs typeface="Times New Roman" panose="02020603050405020304" pitchFamily="18" charset="0"/>
              </a:rPr>
              <a:t>OUTCOMES</a:t>
            </a:r>
          </a:p>
          <a:p>
            <a:pPr>
              <a:lnSpc>
                <a:spcPct val="120000"/>
              </a:lnSpc>
            </a:pPr>
            <a:r>
              <a:rPr lang="en-US" sz="4800">
                <a:latin typeface="Inter" panose="02000503000000020004" pitchFamily="2" charset="0"/>
                <a:ea typeface="Inter" panose="02000503000000020004" pitchFamily="2" charset="0"/>
                <a:cs typeface="Tahoma" panose="020B0604030504040204" pitchFamily="34" charset="0"/>
              </a:rPr>
              <a:t>With the datasets created, the VCLIC Core Team and the Vanderbilt Eye Institute (VEI) have collaborated to produce 6 publications and presentations in the past year. Areas of published research include travel burden for patients with uveitis, adverse events associated with ocular corticosteroid injections, and more.</a:t>
            </a:r>
          </a:p>
        </p:txBody>
      </p:sp>
      <p:pic>
        <p:nvPicPr>
          <p:cNvPr id="51" name="Picture 2">
            <a:extLst>
              <a:ext uri="{FF2B5EF4-FFF2-40B4-BE49-F238E27FC236}">
                <a16:creationId xmlns:a16="http://schemas.microsoft.com/office/drawing/2014/main" id="{1EA374FE-2172-037F-DCE9-82D84E1192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33857458" y="25289863"/>
            <a:ext cx="1101143" cy="1371600"/>
          </a:xfrm>
          <a:prstGeom prst="rect">
            <a:avLst/>
          </a:prstGeom>
          <a:noFill/>
          <a:ln w="76200" cap="rnd">
            <a:noFill/>
            <a:bevel/>
          </a:ln>
          <a:extLst>
            <a:ext uri="{909E8E84-426E-40DD-AFC4-6F175D3DCCD1}">
              <a14:hiddenFill xmlns:a14="http://schemas.microsoft.com/office/drawing/2010/main">
                <a:solidFill>
                  <a:srgbClr val="FFFFFF"/>
                </a:solidFill>
              </a14:hiddenFill>
            </a:ext>
          </a:extLst>
        </p:spPr>
      </p:pic>
      <p:sp>
        <p:nvSpPr>
          <p:cNvPr id="52" name="TextBox 51">
            <a:extLst>
              <a:ext uri="{FF2B5EF4-FFF2-40B4-BE49-F238E27FC236}">
                <a16:creationId xmlns:a16="http://schemas.microsoft.com/office/drawing/2014/main" id="{B1E12B11-8FA2-F0DC-82D7-D355ACC8AE1E}"/>
              </a:ext>
            </a:extLst>
          </p:cNvPr>
          <p:cNvSpPr txBox="1"/>
          <p:nvPr/>
        </p:nvSpPr>
        <p:spPr>
          <a:xfrm>
            <a:off x="35324439" y="25190833"/>
            <a:ext cx="7652356" cy="1569660"/>
          </a:xfrm>
          <a:prstGeom prst="rect">
            <a:avLst/>
          </a:prstGeom>
          <a:noFill/>
        </p:spPr>
        <p:txBody>
          <a:bodyPr wrap="square" rtlCol="0">
            <a:spAutoFit/>
          </a:bodyPr>
          <a:lstStyle/>
          <a:p>
            <a:r>
              <a:rPr lang="en-US" sz="4800" b="1">
                <a:latin typeface="+mj-lt"/>
                <a:ea typeface="Inter" panose="02000503000000020004" pitchFamily="2" charset="0"/>
                <a:cs typeface="Tahoma" panose="020B0604030504040204" pitchFamily="34" charset="0"/>
              </a:rPr>
              <a:t>Presenter:</a:t>
            </a:r>
            <a:br>
              <a:rPr lang="en-US" sz="4800">
                <a:latin typeface="+mj-lt"/>
                <a:ea typeface="Inter" panose="02000503000000020004" pitchFamily="2" charset="0"/>
                <a:cs typeface="Tahoma" panose="020B0604030504040204" pitchFamily="34" charset="0"/>
              </a:rPr>
            </a:br>
            <a:r>
              <a:rPr lang="en-US" sz="4800">
                <a:latin typeface="+mj-lt"/>
                <a:ea typeface="Inter" panose="02000503000000020004" pitchFamily="2" charset="0"/>
                <a:cs typeface="Tahoma" panose="020B0604030504040204" pitchFamily="34" charset="0"/>
              </a:rPr>
              <a:t>Donnie Sengstack</a:t>
            </a:r>
          </a:p>
        </p:txBody>
      </p:sp>
      <p:sp>
        <p:nvSpPr>
          <p:cNvPr id="60" name="TextBox 59">
            <a:extLst>
              <a:ext uri="{FF2B5EF4-FFF2-40B4-BE49-F238E27FC236}">
                <a16:creationId xmlns:a16="http://schemas.microsoft.com/office/drawing/2014/main" id="{745E8C1C-C583-632D-9168-9A2D78050A67}"/>
              </a:ext>
            </a:extLst>
          </p:cNvPr>
          <p:cNvSpPr txBox="1"/>
          <p:nvPr/>
        </p:nvSpPr>
        <p:spPr>
          <a:xfrm>
            <a:off x="35324439" y="27181117"/>
            <a:ext cx="8603035" cy="769441"/>
          </a:xfrm>
          <a:prstGeom prst="rect">
            <a:avLst/>
          </a:prstGeom>
          <a:noFill/>
        </p:spPr>
        <p:txBody>
          <a:bodyPr wrap="square" lIns="91440" tIns="45720" rIns="91440" bIns="45720" rtlCol="0" anchor="t">
            <a:spAutoFit/>
          </a:bodyPr>
          <a:lstStyle/>
          <a:p>
            <a:r>
              <a:rPr lang="en-US" sz="4400">
                <a:latin typeface="+mj-lt"/>
                <a:ea typeface="Inter"/>
                <a:cs typeface="Tahoma"/>
              </a:rPr>
              <a:t>donald.sengstack@vumc.org</a:t>
            </a:r>
            <a:endParaRPr lang="en-US" sz="4400">
              <a:ea typeface="Inter"/>
            </a:endParaRPr>
          </a:p>
        </p:txBody>
      </p:sp>
      <p:pic>
        <p:nvPicPr>
          <p:cNvPr id="61" name="Picture 60">
            <a:extLst>
              <a:ext uri="{FF2B5EF4-FFF2-40B4-BE49-F238E27FC236}">
                <a16:creationId xmlns:a16="http://schemas.microsoft.com/office/drawing/2014/main" id="{7DA73981-ACA3-3FC2-2D75-502681A447B1}"/>
              </a:ext>
            </a:extLst>
          </p:cNvPr>
          <p:cNvPicPr>
            <a:picLocks noChangeAspect="1"/>
          </p:cNvPicPr>
          <p:nvPr/>
        </p:nvPicPr>
        <p:blipFill rotWithShape="1">
          <a:blip r:embed="rId5"/>
          <a:srcRect l="12149" t="11571" r="13436" b="28310"/>
          <a:stretch/>
        </p:blipFill>
        <p:spPr>
          <a:xfrm>
            <a:off x="33842097" y="27160599"/>
            <a:ext cx="1131866" cy="914400"/>
          </a:xfrm>
          <a:prstGeom prst="rect">
            <a:avLst/>
          </a:prstGeom>
        </p:spPr>
      </p:pic>
      <p:sp>
        <p:nvSpPr>
          <p:cNvPr id="63" name="TextBox 62">
            <a:extLst>
              <a:ext uri="{FF2B5EF4-FFF2-40B4-BE49-F238E27FC236}">
                <a16:creationId xmlns:a16="http://schemas.microsoft.com/office/drawing/2014/main" id="{5A3B68D2-E057-95D7-A976-F5D7C0BF9842}"/>
              </a:ext>
            </a:extLst>
          </p:cNvPr>
          <p:cNvSpPr txBox="1"/>
          <p:nvPr/>
        </p:nvSpPr>
        <p:spPr>
          <a:xfrm>
            <a:off x="11363980" y="6368724"/>
            <a:ext cx="21163233" cy="14134703"/>
          </a:xfrm>
          <a:prstGeom prst="rect">
            <a:avLst/>
          </a:prstGeom>
          <a:noFill/>
        </p:spPr>
        <p:txBody>
          <a:bodyPr wrap="square">
            <a:spAutoFit/>
          </a:bodyPr>
          <a:lstStyle/>
          <a:p>
            <a:pPr>
              <a:lnSpc>
                <a:spcPct val="130000"/>
              </a:lnSpc>
            </a:pPr>
            <a:r>
              <a:rPr lang="en-US" sz="10200" b="1">
                <a:latin typeface="Tahoma" panose="020B0604030504040204" pitchFamily="34" charset="0"/>
                <a:ea typeface="Tahoma" panose="020B0604030504040204" pitchFamily="34" charset="0"/>
                <a:cs typeface="Tahoma" panose="020B0604030504040204" pitchFamily="34" charset="0"/>
              </a:rPr>
              <a:t>Ophthalmology data presents unique challenges compared to other fields in healthcare research</a:t>
            </a:r>
            <a:r>
              <a:rPr lang="en-US" sz="10200">
                <a:latin typeface="Tahoma" panose="020B0604030504040204" pitchFamily="34" charset="0"/>
                <a:ea typeface="Tahoma" panose="020B0604030504040204" pitchFamily="34" charset="0"/>
                <a:cs typeface="Tahoma" panose="020B0604030504040204" pitchFamily="34" charset="0"/>
              </a:rPr>
              <a:t>. A combined understanding of domain knowledge and database structure is needed to ensure better research outcomes.  </a:t>
            </a:r>
          </a:p>
        </p:txBody>
      </p:sp>
      <p:pic>
        <p:nvPicPr>
          <p:cNvPr id="90" name="Picture 89" descr="Shape&#10;&#10;Description automatically generated with low confidence">
            <a:extLst>
              <a:ext uri="{FF2B5EF4-FFF2-40B4-BE49-F238E27FC236}">
                <a16:creationId xmlns:a16="http://schemas.microsoft.com/office/drawing/2014/main" id="{368BB5D0-1C54-8B05-3982-AFCBFE8D64E1}"/>
              </a:ext>
            </a:extLst>
          </p:cNvPr>
          <p:cNvPicPr>
            <a:picLocks noChangeAspect="1"/>
          </p:cNvPicPr>
          <p:nvPr/>
        </p:nvPicPr>
        <p:blipFill rotWithShape="1">
          <a:blip r:embed="rId6">
            <a:extLst>
              <a:ext uri="{28A0092B-C50C-407E-A947-70E740481C1C}">
                <a14:useLocalDpi xmlns:a14="http://schemas.microsoft.com/office/drawing/2010/main" val="0"/>
              </a:ext>
            </a:extLst>
          </a:blip>
          <a:srcRect t="31684" b="21965"/>
          <a:stretch/>
        </p:blipFill>
        <p:spPr>
          <a:xfrm>
            <a:off x="32997043" y="27872129"/>
            <a:ext cx="10886943" cy="5046272"/>
          </a:xfrm>
          <a:prstGeom prst="rect">
            <a:avLst/>
          </a:prstGeom>
        </p:spPr>
      </p:pic>
      <p:sp>
        <p:nvSpPr>
          <p:cNvPr id="3" name="Arrow: Down 2">
            <a:extLst>
              <a:ext uri="{FF2B5EF4-FFF2-40B4-BE49-F238E27FC236}">
                <a16:creationId xmlns:a16="http://schemas.microsoft.com/office/drawing/2014/main" id="{D3027503-36B3-E4AC-42AA-D8A9264F01C3}"/>
              </a:ext>
            </a:extLst>
          </p:cNvPr>
          <p:cNvSpPr/>
          <p:nvPr/>
        </p:nvSpPr>
        <p:spPr>
          <a:xfrm>
            <a:off x="37755282" y="20127155"/>
            <a:ext cx="1176605" cy="91950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B1078EE-292D-8E06-D384-D9F187D21D8B}"/>
              </a:ext>
            </a:extLst>
          </p:cNvPr>
          <p:cNvPicPr>
            <a:picLocks noChangeAspect="1"/>
          </p:cNvPicPr>
          <p:nvPr/>
        </p:nvPicPr>
        <p:blipFill>
          <a:blip r:embed="rId7"/>
          <a:stretch>
            <a:fillRect/>
          </a:stretch>
        </p:blipFill>
        <p:spPr>
          <a:xfrm>
            <a:off x="33309580" y="16250234"/>
            <a:ext cx="10068008" cy="3684527"/>
          </a:xfrm>
          <a:prstGeom prst="rect">
            <a:avLst/>
          </a:prstGeom>
        </p:spPr>
      </p:pic>
      <p:pic>
        <p:nvPicPr>
          <p:cNvPr id="7" name="Picture 6">
            <a:extLst>
              <a:ext uri="{FF2B5EF4-FFF2-40B4-BE49-F238E27FC236}">
                <a16:creationId xmlns:a16="http://schemas.microsoft.com/office/drawing/2014/main" id="{9E9D45F9-1C61-68C5-96D7-AD14D73EF25B}"/>
              </a:ext>
            </a:extLst>
          </p:cNvPr>
          <p:cNvPicPr>
            <a:picLocks noChangeAspect="1"/>
          </p:cNvPicPr>
          <p:nvPr/>
        </p:nvPicPr>
        <p:blipFill>
          <a:blip r:embed="rId8"/>
          <a:srcRect t="2810"/>
          <a:stretch>
            <a:fillRect/>
          </a:stretch>
        </p:blipFill>
        <p:spPr>
          <a:xfrm>
            <a:off x="33340872" y="21177951"/>
            <a:ext cx="10005425" cy="2532119"/>
          </a:xfrm>
          <a:prstGeom prst="rect">
            <a:avLst/>
          </a:prstGeom>
        </p:spPr>
      </p:pic>
      <p:pic>
        <p:nvPicPr>
          <p:cNvPr id="9" name="Picture 8" descr="A black background with a black square&#10;&#10;AI-generated content may be incorrect.">
            <a:extLst>
              <a:ext uri="{FF2B5EF4-FFF2-40B4-BE49-F238E27FC236}">
                <a16:creationId xmlns:a16="http://schemas.microsoft.com/office/drawing/2014/main" id="{A14E6E7C-468B-F912-3795-DB83219EC26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64548" y="29623681"/>
            <a:ext cx="7533147" cy="2286005"/>
          </a:xfrm>
          <a:prstGeom prst="rect">
            <a:avLst/>
          </a:prstGeom>
        </p:spPr>
      </p:pic>
      <p:grpSp>
        <p:nvGrpSpPr>
          <p:cNvPr id="74" name="Group 73">
            <a:extLst>
              <a:ext uri="{FF2B5EF4-FFF2-40B4-BE49-F238E27FC236}">
                <a16:creationId xmlns:a16="http://schemas.microsoft.com/office/drawing/2014/main" id="{DC854889-D375-CBA5-4A5A-8BCAFF3B1ECD}"/>
              </a:ext>
            </a:extLst>
          </p:cNvPr>
          <p:cNvGrpSpPr/>
          <p:nvPr/>
        </p:nvGrpSpPr>
        <p:grpSpPr>
          <a:xfrm>
            <a:off x="11349492" y="21581249"/>
            <a:ext cx="21192215" cy="6517250"/>
            <a:chOff x="11349492" y="22862295"/>
            <a:chExt cx="21192215" cy="6517250"/>
          </a:xfrm>
        </p:grpSpPr>
        <p:sp>
          <p:nvSpPr>
            <p:cNvPr id="66" name="Rectangle: Rounded Corners 65">
              <a:extLst>
                <a:ext uri="{FF2B5EF4-FFF2-40B4-BE49-F238E27FC236}">
                  <a16:creationId xmlns:a16="http://schemas.microsoft.com/office/drawing/2014/main" id="{55C78B50-2EF7-FC6D-091C-5454D004FF59}"/>
                </a:ext>
              </a:extLst>
            </p:cNvPr>
            <p:cNvSpPr/>
            <p:nvPr/>
          </p:nvSpPr>
          <p:spPr>
            <a:xfrm>
              <a:off x="11349492" y="22862295"/>
              <a:ext cx="21192215" cy="6517250"/>
            </a:xfrm>
            <a:prstGeom prst="roundRect">
              <a:avLst/>
            </a:prstGeom>
            <a:solidFill>
              <a:schemeClr val="accent3">
                <a:alpha val="75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pic>
          <p:nvPicPr>
            <p:cNvPr id="35" name="Graphic 34" descr="Eye with solid fill">
              <a:extLst>
                <a:ext uri="{FF2B5EF4-FFF2-40B4-BE49-F238E27FC236}">
                  <a16:creationId xmlns:a16="http://schemas.microsoft.com/office/drawing/2014/main" id="{EF1F5CE6-85A5-3094-6811-5B0E7764C164}"/>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8469743" y="23813055"/>
              <a:ext cx="2487950" cy="2487950"/>
            </a:xfrm>
            <a:prstGeom prst="rect">
              <a:avLst/>
            </a:prstGeom>
          </p:spPr>
        </p:pic>
        <p:pic>
          <p:nvPicPr>
            <p:cNvPr id="36" name="Graphic 35" descr="Eye with solid fill">
              <a:extLst>
                <a:ext uri="{FF2B5EF4-FFF2-40B4-BE49-F238E27FC236}">
                  <a16:creationId xmlns:a16="http://schemas.microsoft.com/office/drawing/2014/main" id="{4AB20544-6DC2-9B77-DAEF-C5CCDEEDD4E8}"/>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8398756" y="25891756"/>
              <a:ext cx="2487950" cy="2487950"/>
            </a:xfrm>
            <a:prstGeom prst="rect">
              <a:avLst/>
            </a:prstGeom>
          </p:spPr>
        </p:pic>
        <p:pic>
          <p:nvPicPr>
            <p:cNvPr id="37" name="Graphic 36" descr="Clipboard outline">
              <a:extLst>
                <a:ext uri="{FF2B5EF4-FFF2-40B4-BE49-F238E27FC236}">
                  <a16:creationId xmlns:a16="http://schemas.microsoft.com/office/drawing/2014/main" id="{5A375D04-C37E-454C-D597-E161E4FFFC3B}"/>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26842761" y="26626508"/>
              <a:ext cx="1282622" cy="1282622"/>
            </a:xfrm>
            <a:prstGeom prst="rect">
              <a:avLst/>
            </a:prstGeom>
          </p:spPr>
        </p:pic>
        <p:pic>
          <p:nvPicPr>
            <p:cNvPr id="38" name="Graphic 37" descr="Needle outline">
              <a:extLst>
                <a:ext uri="{FF2B5EF4-FFF2-40B4-BE49-F238E27FC236}">
                  <a16:creationId xmlns:a16="http://schemas.microsoft.com/office/drawing/2014/main" id="{6BB014EB-02D9-C64C-C09A-6E9B0CCB5284}"/>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24472390" y="26625812"/>
              <a:ext cx="1283318" cy="1283318"/>
            </a:xfrm>
            <a:prstGeom prst="rect">
              <a:avLst/>
            </a:prstGeom>
          </p:spPr>
        </p:pic>
        <p:pic>
          <p:nvPicPr>
            <p:cNvPr id="39" name="Graphic 38" descr="Clipboard outline">
              <a:extLst>
                <a:ext uri="{FF2B5EF4-FFF2-40B4-BE49-F238E27FC236}">
                  <a16:creationId xmlns:a16="http://schemas.microsoft.com/office/drawing/2014/main" id="{ABFC0CCB-564D-91F0-BF9C-D36528C64E22}"/>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28970985" y="26642610"/>
              <a:ext cx="1283319" cy="1283319"/>
            </a:xfrm>
            <a:prstGeom prst="rect">
              <a:avLst/>
            </a:prstGeom>
          </p:spPr>
        </p:pic>
        <p:pic>
          <p:nvPicPr>
            <p:cNvPr id="40" name="Graphic 39" descr="Needle outline">
              <a:extLst>
                <a:ext uri="{FF2B5EF4-FFF2-40B4-BE49-F238E27FC236}">
                  <a16:creationId xmlns:a16="http://schemas.microsoft.com/office/drawing/2014/main" id="{77426476-ADD0-96D3-6498-CE22E30C744B}"/>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26613643" y="24125515"/>
              <a:ext cx="1391711" cy="1391711"/>
            </a:xfrm>
            <a:prstGeom prst="rect">
              <a:avLst/>
            </a:prstGeom>
          </p:spPr>
        </p:pic>
        <p:pic>
          <p:nvPicPr>
            <p:cNvPr id="43" name="Graphic 42" descr="Clipboard Partially Crossed outline">
              <a:extLst>
                <a:ext uri="{FF2B5EF4-FFF2-40B4-BE49-F238E27FC236}">
                  <a16:creationId xmlns:a16="http://schemas.microsoft.com/office/drawing/2014/main" id="{AF5433C7-F529-C5A2-2721-5C8E52E7BBB9}"/>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28809091" y="24163349"/>
              <a:ext cx="1310732" cy="1310732"/>
            </a:xfrm>
            <a:prstGeom prst="rect">
              <a:avLst/>
            </a:prstGeom>
          </p:spPr>
        </p:pic>
        <p:pic>
          <p:nvPicPr>
            <p:cNvPr id="44" name="Graphic 43" descr="Clipboard outline">
              <a:extLst>
                <a:ext uri="{FF2B5EF4-FFF2-40B4-BE49-F238E27FC236}">
                  <a16:creationId xmlns:a16="http://schemas.microsoft.com/office/drawing/2014/main" id="{CF11F5CF-D641-A390-085A-12EB47AF6D2B}"/>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24418194" y="24054861"/>
              <a:ext cx="1391711" cy="1391711"/>
            </a:xfrm>
            <a:prstGeom prst="rect">
              <a:avLst/>
            </a:prstGeom>
          </p:spPr>
        </p:pic>
        <p:cxnSp>
          <p:nvCxnSpPr>
            <p:cNvPr id="45" name="Straight Arrow Connector 44">
              <a:extLst>
                <a:ext uri="{FF2B5EF4-FFF2-40B4-BE49-F238E27FC236}">
                  <a16:creationId xmlns:a16="http://schemas.microsoft.com/office/drawing/2014/main" id="{F3C4029A-A9CA-211A-3F82-522C7FBB15CE}"/>
                </a:ext>
              </a:extLst>
            </p:cNvPr>
            <p:cNvCxnSpPr>
              <a:cxnSpLocks/>
              <a:stCxn id="36" idx="3"/>
              <a:endCxn id="50" idx="2"/>
            </p:cNvCxnSpPr>
            <p:nvPr/>
          </p:nvCxnSpPr>
          <p:spPr>
            <a:xfrm>
              <a:off x="20886706" y="27135731"/>
              <a:ext cx="2455283" cy="254526"/>
            </a:xfrm>
            <a:prstGeom prst="straightConnector1">
              <a:avLst/>
            </a:prstGeom>
            <a:ln w="1682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0" name="Oval 49">
              <a:extLst>
                <a:ext uri="{FF2B5EF4-FFF2-40B4-BE49-F238E27FC236}">
                  <a16:creationId xmlns:a16="http://schemas.microsoft.com/office/drawing/2014/main" id="{270A5582-EA1C-144B-E518-58E614B3FF53}"/>
                </a:ext>
              </a:extLst>
            </p:cNvPr>
            <p:cNvSpPr/>
            <p:nvPr/>
          </p:nvSpPr>
          <p:spPr>
            <a:xfrm>
              <a:off x="23341989" y="26257366"/>
              <a:ext cx="7942433" cy="2265782"/>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Plus Sign 52">
              <a:extLst>
                <a:ext uri="{FF2B5EF4-FFF2-40B4-BE49-F238E27FC236}">
                  <a16:creationId xmlns:a16="http://schemas.microsoft.com/office/drawing/2014/main" id="{54CC3016-7A45-7D17-BCA8-AAF1DD59A04E}"/>
                </a:ext>
              </a:extLst>
            </p:cNvPr>
            <p:cNvSpPr/>
            <p:nvPr/>
          </p:nvSpPr>
          <p:spPr>
            <a:xfrm>
              <a:off x="25930505" y="24407686"/>
              <a:ext cx="724877" cy="707851"/>
            </a:xfrm>
            <a:prstGeom prst="mathPlus">
              <a:avLst/>
            </a:prstGeom>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54" name="Plus Sign 53">
              <a:extLst>
                <a:ext uri="{FF2B5EF4-FFF2-40B4-BE49-F238E27FC236}">
                  <a16:creationId xmlns:a16="http://schemas.microsoft.com/office/drawing/2014/main" id="{BED57995-A8A9-7AC0-D4E6-A4237D95E2AE}"/>
                </a:ext>
              </a:extLst>
            </p:cNvPr>
            <p:cNvSpPr/>
            <p:nvPr/>
          </p:nvSpPr>
          <p:spPr>
            <a:xfrm>
              <a:off x="28017375" y="24464790"/>
              <a:ext cx="724877" cy="707851"/>
            </a:xfrm>
            <a:prstGeom prst="mathPlus">
              <a:avLst/>
            </a:prstGeom>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55" name="Plus Sign 54">
              <a:extLst>
                <a:ext uri="{FF2B5EF4-FFF2-40B4-BE49-F238E27FC236}">
                  <a16:creationId xmlns:a16="http://schemas.microsoft.com/office/drawing/2014/main" id="{B5BD6BE8-7060-E363-A0D5-94F37F433663}"/>
                </a:ext>
              </a:extLst>
            </p:cNvPr>
            <p:cNvSpPr/>
            <p:nvPr/>
          </p:nvSpPr>
          <p:spPr>
            <a:xfrm>
              <a:off x="28125382" y="26963439"/>
              <a:ext cx="724877" cy="707851"/>
            </a:xfrm>
            <a:prstGeom prst="mathPlus">
              <a:avLst/>
            </a:prstGeom>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56" name="Plus Sign 55">
              <a:extLst>
                <a:ext uri="{FF2B5EF4-FFF2-40B4-BE49-F238E27FC236}">
                  <a16:creationId xmlns:a16="http://schemas.microsoft.com/office/drawing/2014/main" id="{CFB630C1-798E-5C09-C06E-CC98EBA8C1C7}"/>
                </a:ext>
              </a:extLst>
            </p:cNvPr>
            <p:cNvSpPr/>
            <p:nvPr/>
          </p:nvSpPr>
          <p:spPr>
            <a:xfrm>
              <a:off x="25876433" y="26913545"/>
              <a:ext cx="724877" cy="707851"/>
            </a:xfrm>
            <a:prstGeom prst="mathPlus">
              <a:avLst/>
            </a:prstGeom>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57" name="Graphic 56" descr="Man with solid fill">
              <a:extLst>
                <a:ext uri="{FF2B5EF4-FFF2-40B4-BE49-F238E27FC236}">
                  <a16:creationId xmlns:a16="http://schemas.microsoft.com/office/drawing/2014/main" id="{1062E190-CC15-4C3F-FAB4-9EBF898578BA}"/>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1810389" y="24330694"/>
              <a:ext cx="3993330" cy="3993330"/>
            </a:xfrm>
            <a:prstGeom prst="rect">
              <a:avLst/>
            </a:prstGeom>
          </p:spPr>
        </p:pic>
        <p:sp>
          <p:nvSpPr>
            <p:cNvPr id="58" name="Oval 57">
              <a:extLst>
                <a:ext uri="{FF2B5EF4-FFF2-40B4-BE49-F238E27FC236}">
                  <a16:creationId xmlns:a16="http://schemas.microsoft.com/office/drawing/2014/main" id="{8236FBC3-A86B-70E4-4B65-E9DE7FA17509}"/>
                </a:ext>
              </a:extLst>
            </p:cNvPr>
            <p:cNvSpPr/>
            <p:nvPr/>
          </p:nvSpPr>
          <p:spPr>
            <a:xfrm>
              <a:off x="23100364" y="23709936"/>
              <a:ext cx="7942433" cy="2265782"/>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Arrow Connector 58">
              <a:extLst>
                <a:ext uri="{FF2B5EF4-FFF2-40B4-BE49-F238E27FC236}">
                  <a16:creationId xmlns:a16="http://schemas.microsoft.com/office/drawing/2014/main" id="{222609D8-288B-13A2-616C-2175C7FDFDAD}"/>
                </a:ext>
              </a:extLst>
            </p:cNvPr>
            <p:cNvCxnSpPr>
              <a:cxnSpLocks/>
              <a:endCxn id="58" idx="2"/>
            </p:cNvCxnSpPr>
            <p:nvPr/>
          </p:nvCxnSpPr>
          <p:spPr>
            <a:xfrm flipV="1">
              <a:off x="20877217" y="24842827"/>
              <a:ext cx="2223147" cy="196631"/>
            </a:xfrm>
            <a:prstGeom prst="straightConnector1">
              <a:avLst/>
            </a:prstGeom>
            <a:ln w="1682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94A09922-A872-0B0E-FC19-215B5A8EDAF9}"/>
                </a:ext>
              </a:extLst>
            </p:cNvPr>
            <p:cNvCxnSpPr>
              <a:cxnSpLocks/>
              <a:endCxn id="36" idx="1"/>
            </p:cNvCxnSpPr>
            <p:nvPr/>
          </p:nvCxnSpPr>
          <p:spPr>
            <a:xfrm>
              <a:off x="14858029" y="24910211"/>
              <a:ext cx="3540727" cy="2225520"/>
            </a:xfrm>
            <a:prstGeom prst="straightConnector1">
              <a:avLst/>
            </a:prstGeom>
            <a:ln w="1682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547E59B6-6BC8-01A3-85C7-41815D9177AF}"/>
                </a:ext>
              </a:extLst>
            </p:cNvPr>
            <p:cNvCxnSpPr>
              <a:cxnSpLocks/>
            </p:cNvCxnSpPr>
            <p:nvPr/>
          </p:nvCxnSpPr>
          <p:spPr>
            <a:xfrm>
              <a:off x="14824580" y="24856729"/>
              <a:ext cx="3789934" cy="182729"/>
            </a:xfrm>
            <a:prstGeom prst="straightConnector1">
              <a:avLst/>
            </a:prstGeom>
            <a:ln w="1682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73" name="Picture 72">
            <a:extLst>
              <a:ext uri="{FF2B5EF4-FFF2-40B4-BE49-F238E27FC236}">
                <a16:creationId xmlns:a16="http://schemas.microsoft.com/office/drawing/2014/main" id="{3DD4BF3B-5C28-34C3-251A-23882B912A75}"/>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1810389" y="29176322"/>
            <a:ext cx="7020353" cy="2743200"/>
          </a:xfrm>
          <a:prstGeom prst="rect">
            <a:avLst/>
          </a:prstGeom>
        </p:spPr>
      </p:pic>
    </p:spTree>
    <p:extLst>
      <p:ext uri="{BB962C8B-B14F-4D97-AF65-F5344CB8AC3E}">
        <p14:creationId xmlns:p14="http://schemas.microsoft.com/office/powerpoint/2010/main" val="3058772945"/>
      </p:ext>
    </p:extLst>
  </p:cSld>
  <p:clrMapOvr>
    <a:masterClrMapping/>
  </p:clrMapOvr>
</p:sld>
</file>

<file path=ppt/theme/theme1.xml><?xml version="1.0" encoding="utf-8"?>
<a:theme xmlns:a="http://schemas.openxmlformats.org/drawingml/2006/main" name="Office Theme">
  <a:themeElements>
    <a:clrScheme name="Vanderbilt 2025">
      <a:dk1>
        <a:srgbClr val="1C1C1C"/>
      </a:dk1>
      <a:lt1>
        <a:srgbClr val="F5F3EF"/>
      </a:lt1>
      <a:dk2>
        <a:srgbClr val="777777"/>
      </a:dk2>
      <a:lt2>
        <a:srgbClr val="E3E3E3"/>
      </a:lt2>
      <a:accent1>
        <a:srgbClr val="B3C9CD"/>
      </a:accent1>
      <a:accent2>
        <a:srgbClr val="ECB748"/>
      </a:accent2>
      <a:accent3>
        <a:srgbClr val="E0D5C0"/>
      </a:accent3>
      <a:accent4>
        <a:srgbClr val="8BA18E"/>
      </a:accent4>
      <a:accent5>
        <a:srgbClr val="946E24"/>
      </a:accent5>
      <a:accent6>
        <a:srgbClr val="CFAE70"/>
      </a:accent6>
      <a:hlink>
        <a:srgbClr val="946E24"/>
      </a:hlink>
      <a:folHlink>
        <a:srgbClr val="ECB748"/>
      </a:folHlink>
    </a:clrScheme>
    <a:fontScheme name="Vanderbilt 2025">
      <a:majorFont>
        <a:latin typeface="Inter"/>
        <a:ea typeface=""/>
        <a:cs typeface=""/>
      </a:majorFont>
      <a:minorFont>
        <a:latin typeface="Inter"/>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A9FE7FF20C02744826AD812ACC12516" ma:contentTypeVersion="19" ma:contentTypeDescription="Create a new document." ma:contentTypeScope="" ma:versionID="b1e17cae391bb7fc092b66e249f1eb62">
  <xsd:schema xmlns:xsd="http://www.w3.org/2001/XMLSchema" xmlns:xs="http://www.w3.org/2001/XMLSchema" xmlns:p="http://schemas.microsoft.com/office/2006/metadata/properties" xmlns:ns2="7547a300-2909-42fb-98df-c044f3b3c983" xmlns:ns3="e5c93526-2e38-4ac8-a7a4-8e0d8d79bfbe" targetNamespace="http://schemas.microsoft.com/office/2006/metadata/properties" ma:root="true" ma:fieldsID="28a032b9cb8ab0f86d9f41267a41b949" ns2:_="" ns3:_="">
    <xsd:import namespace="7547a300-2909-42fb-98df-c044f3b3c983"/>
    <xsd:import namespace="e5c93526-2e38-4ac8-a7a4-8e0d8d79bfb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47a300-2909-42fb-98df-c044f3b3c98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e07b1ff-87ca-41ea-8f42-2e31685bcc0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5c93526-2e38-4ac8-a7a4-8e0d8d79bfbe"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d01f74e-45c3-43bd-9408-b178c258dcc2}" ma:internalName="TaxCatchAll" ma:showField="CatchAllData" ma:web="e5c93526-2e38-4ac8-a7a4-8e0d8d79bfb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547a300-2909-42fb-98df-c044f3b3c983">
      <Terms xmlns="http://schemas.microsoft.com/office/infopath/2007/PartnerControls"/>
    </lcf76f155ced4ddcb4097134ff3c332f>
    <TaxCatchAll xmlns="e5c93526-2e38-4ac8-a7a4-8e0d8d79bfb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3C75A30-23E1-4F2D-AFA9-601649260D92}"/>
</file>

<file path=customXml/itemProps2.xml><?xml version="1.0" encoding="utf-8"?>
<ds:datastoreItem xmlns:ds="http://schemas.openxmlformats.org/officeDocument/2006/customXml" ds:itemID="{55ACA2A5-7CF5-4E05-A3E4-74B8ADDD8AE5}">
  <ds:schemaRefs>
    <ds:schemaRef ds:uri="5601674c-ccfe-4d4c-8d2d-cc683eecefed"/>
    <ds:schemaRef ds:uri="ad112c53-c477-44e7-a8a2-afbee09dfdf2"/>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784FC806-6513-4DC4-B304-7FA2D604F19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Custom</PresentationFormat>
  <Slides>1</Slides>
  <Notes>1</Notes>
  <HiddenSlides>0</HiddenSlide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Notes:  1. Correct fonts won’t load until you open this in PowerPoint (e.g., if you’re previewing this in your browser it’ll look uglier than it actually is).  2. Generate QR codes here: https://www.qrcode-monkey.com/</dc:title>
  <dc:creator>Morrison, Mike</dc:creator>
  <cp:revision>12</cp:revision>
  <dcterms:created xsi:type="dcterms:W3CDTF">2019-07-02T13:39:34Z</dcterms:created>
  <dcterms:modified xsi:type="dcterms:W3CDTF">2026-08-24T14:56:04Z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92c8cef-6f2b-4af1-b4ac-d815ff795cd6_Enabled">
    <vt:lpwstr>true</vt:lpwstr>
  </property>
  <property fmtid="{D5CDD505-2E9C-101B-9397-08002B2CF9AE}" pid="3" name="MSIP_Label_792c8cef-6f2b-4af1-b4ac-d815ff795cd6_SetDate">
    <vt:lpwstr>2022-11-11T17:22:30Z</vt:lpwstr>
  </property>
  <property fmtid="{D5CDD505-2E9C-101B-9397-08002B2CF9AE}" pid="4" name="MSIP_Label_792c8cef-6f2b-4af1-b4ac-d815ff795cd6_Method">
    <vt:lpwstr>Standard</vt:lpwstr>
  </property>
  <property fmtid="{D5CDD505-2E9C-101B-9397-08002B2CF9AE}" pid="5" name="MSIP_Label_792c8cef-6f2b-4af1-b4ac-d815ff795cd6_Name">
    <vt:lpwstr>VUMC General</vt:lpwstr>
  </property>
  <property fmtid="{D5CDD505-2E9C-101B-9397-08002B2CF9AE}" pid="6" name="MSIP_Label_792c8cef-6f2b-4af1-b4ac-d815ff795cd6_SiteId">
    <vt:lpwstr>ef575030-1424-4ed8-b83c-12c533d879ab</vt:lpwstr>
  </property>
  <property fmtid="{D5CDD505-2E9C-101B-9397-08002B2CF9AE}" pid="7" name="MSIP_Label_792c8cef-6f2b-4af1-b4ac-d815ff795cd6_ActionId">
    <vt:lpwstr>05b5dc96-7e6e-4ab5-8251-93dcf3ca15dc</vt:lpwstr>
  </property>
  <property fmtid="{D5CDD505-2E9C-101B-9397-08002B2CF9AE}" pid="8" name="MSIP_Label_792c8cef-6f2b-4af1-b4ac-d815ff795cd6_ContentBits">
    <vt:lpwstr>0</vt:lpwstr>
  </property>
  <property fmtid="{D5CDD505-2E9C-101B-9397-08002B2CF9AE}" pid="9" name="ContentTypeId">
    <vt:lpwstr>0x0101005A9FE7FF20C02744826AD812ACC12516</vt:lpwstr>
  </property>
  <property fmtid="{D5CDD505-2E9C-101B-9397-08002B2CF9AE}" pid="10" name="MediaServiceImageTags">
    <vt:lpwstr/>
  </property>
</Properties>
</file>