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6"/>
  </p:notesMasterIdLst>
  <p:sldIdLst>
    <p:sldId id="307" r:id="rId5"/>
  </p:sldIdLst>
  <p:sldSz cx="43891200" cy="32918400"/>
  <p:notesSz cx="6858000" cy="9144000"/>
  <p:embeddedFontLst>
    <p:embeddedFont>
      <p:font typeface="Antonio" panose="020B0604020202020204" charset="0"/>
      <p:regular r:id="rId7"/>
      <p:bold r:id="rId8"/>
    </p:embeddedFont>
    <p:embeddedFont>
      <p:font typeface="Inter" panose="020B0604020202020204" charset="0"/>
      <p:regular r:id="rId9"/>
      <p:bold r:id="rId10"/>
      <p:italic r:id="rId11"/>
      <p:boldItalic r:id="rId12"/>
    </p:embeddedFont>
    <p:embeddedFont>
      <p:font typeface="Lato" panose="020F0502020204030203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 - Delete Before Printing" id="{9E70E1DD-800A-4514-BBF0-F89016FFBC7E}">
          <p14:sldIdLst/>
        </p14:section>
        <p14:section name="Main Template" id="{BA8E2A11-A879-441C-8BBE-060327DA7DE7}">
          <p14:sldIdLst>
            <p14:sldId id="307"/>
          </p14:sldIdLst>
        </p14:section>
      </p14:sectionLst>
    </p:ext>
    <p:ext uri="{EFAFB233-063F-42B5-8137-9DF3F51BA10A}">
      <p15:sldGuideLst xmlns:p15="http://schemas.microsoft.com/office/powerpoint/2012/main">
        <p15:guide id="2" pos="13824" userDrawn="1">
          <p15:clr>
            <a:srgbClr val="A4A3A4"/>
          </p15:clr>
        </p15:guide>
        <p15:guide id="6" orient="horz" pos="576" userDrawn="1">
          <p15:clr>
            <a:srgbClr val="A4A3A4"/>
          </p15:clr>
        </p15:guide>
        <p15:guide id="9" pos="576" userDrawn="1">
          <p15:clr>
            <a:srgbClr val="A4A3A4"/>
          </p15:clr>
        </p15:guide>
        <p15:guide id="14" pos="20736" userDrawn="1">
          <p15:clr>
            <a:srgbClr val="A4A3A4"/>
          </p15:clr>
        </p15:guide>
        <p15:guide id="16" orient="horz" pos="20160" userDrawn="1">
          <p15:clr>
            <a:srgbClr val="A4A3A4"/>
          </p15:clr>
        </p15:guide>
        <p15:guide id="17" pos="6912" userDrawn="1">
          <p15:clr>
            <a:srgbClr val="A4A3A4"/>
          </p15:clr>
        </p15:guide>
        <p15:guide id="18" pos="270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595B"/>
    <a:srgbClr val="282E4E"/>
    <a:srgbClr val="F2EEE4"/>
    <a:srgbClr val="FFFFFF"/>
    <a:srgbClr val="999895"/>
    <a:srgbClr val="B49248"/>
    <a:srgbClr val="FEEEB6"/>
    <a:srgbClr val="FBFBFB"/>
    <a:srgbClr val="6B6B6B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324C0E-98CD-432B-B804-91CF102468B6}" v="38" dt="2026-08-19T14:28:58.2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71" autoAdjust="0"/>
    <p:restoredTop sz="95705" autoAdjust="0"/>
  </p:normalViewPr>
  <p:slideViewPr>
    <p:cSldViewPr snapToGrid="0" showGuides="1">
      <p:cViewPr varScale="1">
        <p:scale>
          <a:sx n="16" d="100"/>
          <a:sy n="16" d="100"/>
        </p:scale>
        <p:origin x="2011" y="106"/>
      </p:cViewPr>
      <p:guideLst>
        <p:guide pos="13824"/>
        <p:guide orient="horz" pos="576"/>
        <p:guide pos="576"/>
        <p:guide pos="20736"/>
        <p:guide orient="horz" pos="20160"/>
        <p:guide pos="6912"/>
        <p:guide pos="27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bensack, Mollie" userId="f163981a-dd72-446d-bcb5-837131278fc5" providerId="ADAL" clId="{B3877F1B-7AEB-496F-B821-291F709D9871}"/>
    <pc:docChg chg="undo redo custSel delSld modSld delSection modSection">
      <pc:chgData name="Hobensack, Mollie" userId="f163981a-dd72-446d-bcb5-837131278fc5" providerId="ADAL" clId="{B3877F1B-7AEB-496F-B821-291F709D9871}" dt="2026-08-19T14:54:49.727" v="7620" actId="12788"/>
      <pc:docMkLst>
        <pc:docMk/>
      </pc:docMkLst>
      <pc:sldChg chg="addSp delSp modSp mod">
        <pc:chgData name="Hobensack, Mollie" userId="f163981a-dd72-446d-bcb5-837131278fc5" providerId="ADAL" clId="{B3877F1B-7AEB-496F-B821-291F709D9871}" dt="2026-08-19T14:54:49.727" v="7620" actId="12788"/>
        <pc:sldMkLst>
          <pc:docMk/>
          <pc:sldMk cId="3058772945" sldId="307"/>
        </pc:sldMkLst>
        <pc:spChg chg="add del mod">
          <ac:chgData name="Hobensack, Mollie" userId="f163981a-dd72-446d-bcb5-837131278fc5" providerId="ADAL" clId="{B3877F1B-7AEB-496F-B821-291F709D9871}" dt="2026-08-19T14:49:15.574" v="7487" actId="1035"/>
          <ac:spMkLst>
            <pc:docMk/>
            <pc:sldMk cId="3058772945" sldId="307"/>
            <ac:spMk id="2" creationId="{5DB6990C-298F-D634-868D-F2EA35407744}"/>
          </ac:spMkLst>
        </pc:spChg>
        <pc:spChg chg="add mod">
          <ac:chgData name="Hobensack, Mollie" userId="f163981a-dd72-446d-bcb5-837131278fc5" providerId="ADAL" clId="{B3877F1B-7AEB-496F-B821-291F709D9871}" dt="2026-08-19T14:50:49.712" v="7511" actId="1036"/>
          <ac:spMkLst>
            <pc:docMk/>
            <pc:sldMk cId="3058772945" sldId="307"/>
            <ac:spMk id="3" creationId="{95EDA0A1-8746-9F54-CD56-9734D21C0E96}"/>
          </ac:spMkLst>
        </pc:spChg>
        <pc:spChg chg="add mod ord">
          <ac:chgData name="Hobensack, Mollie" userId="f163981a-dd72-446d-bcb5-837131278fc5" providerId="ADAL" clId="{B3877F1B-7AEB-496F-B821-291F709D9871}" dt="2026-08-19T14:53:37.060" v="7598" actId="1036"/>
          <ac:spMkLst>
            <pc:docMk/>
            <pc:sldMk cId="3058772945" sldId="307"/>
            <ac:spMk id="4" creationId="{66D6A45D-A650-3602-AF93-83DD65320BCD}"/>
          </ac:spMkLst>
        </pc:spChg>
        <pc:spChg chg="add del mod">
          <ac:chgData name="Hobensack, Mollie" userId="f163981a-dd72-446d-bcb5-837131278fc5" providerId="ADAL" clId="{B3877F1B-7AEB-496F-B821-291F709D9871}" dt="2026-08-18T20:17:07.630" v="2512" actId="22"/>
          <ac:spMkLst>
            <pc:docMk/>
            <pc:sldMk cId="3058772945" sldId="307"/>
            <ac:spMk id="4" creationId="{E7EA6F5B-86C1-891A-34A3-1BA5DC8B422B}"/>
          </ac:spMkLst>
        </pc:spChg>
        <pc:spChg chg="add mod">
          <ac:chgData name="Hobensack, Mollie" userId="f163981a-dd72-446d-bcb5-837131278fc5" providerId="ADAL" clId="{B3877F1B-7AEB-496F-B821-291F709D9871}" dt="2026-08-19T14:50:49.712" v="7511" actId="1036"/>
          <ac:spMkLst>
            <pc:docMk/>
            <pc:sldMk cId="3058772945" sldId="307"/>
            <ac:spMk id="5" creationId="{E3C50154-B68C-3CD4-A196-69D8B37902CC}"/>
          </ac:spMkLst>
        </pc:spChg>
        <pc:spChg chg="add mod ord">
          <ac:chgData name="Hobensack, Mollie" userId="f163981a-dd72-446d-bcb5-837131278fc5" providerId="ADAL" clId="{B3877F1B-7AEB-496F-B821-291F709D9871}" dt="2026-08-19T14:54:49.727" v="7620" actId="12788"/>
          <ac:spMkLst>
            <pc:docMk/>
            <pc:sldMk cId="3058772945" sldId="307"/>
            <ac:spMk id="8" creationId="{67E7BC35-48D8-94B6-CEF8-61EA66371D03}"/>
          </ac:spMkLst>
        </pc:spChg>
        <pc:spChg chg="add del mod">
          <ac:chgData name="Hobensack, Mollie" userId="f163981a-dd72-446d-bcb5-837131278fc5" providerId="ADAL" clId="{B3877F1B-7AEB-496F-B821-291F709D9871}" dt="2026-08-18T21:43:30.522" v="3983" actId="478"/>
          <ac:spMkLst>
            <pc:docMk/>
            <pc:sldMk cId="3058772945" sldId="307"/>
            <ac:spMk id="8" creationId="{D89AB784-5407-F6ED-5953-A6002C44E092}"/>
          </ac:spMkLst>
        </pc:spChg>
        <pc:spChg chg="add mod ord">
          <ac:chgData name="Hobensack, Mollie" userId="f163981a-dd72-446d-bcb5-837131278fc5" providerId="ADAL" clId="{B3877F1B-7AEB-496F-B821-291F709D9871}" dt="2026-08-19T14:53:38.791" v="7599" actId="1036"/>
          <ac:spMkLst>
            <pc:docMk/>
            <pc:sldMk cId="3058772945" sldId="307"/>
            <ac:spMk id="12" creationId="{B7A00CC0-58EB-50CE-9815-5C3E6DFEDB25}"/>
          </ac:spMkLst>
        </pc:spChg>
        <pc:spChg chg="add mod">
          <ac:chgData name="Hobensack, Mollie" userId="f163981a-dd72-446d-bcb5-837131278fc5" providerId="ADAL" clId="{B3877F1B-7AEB-496F-B821-291F709D9871}" dt="2026-08-19T14:53:22.588" v="7593" actId="1035"/>
          <ac:spMkLst>
            <pc:docMk/>
            <pc:sldMk cId="3058772945" sldId="307"/>
            <ac:spMk id="13" creationId="{11490B43-C488-5860-5A25-5DA6B57F356E}"/>
          </ac:spMkLst>
        </pc:spChg>
        <pc:spChg chg="add mod">
          <ac:chgData name="Hobensack, Mollie" userId="f163981a-dd72-446d-bcb5-837131278fc5" providerId="ADAL" clId="{B3877F1B-7AEB-496F-B821-291F709D9871}" dt="2026-08-19T14:53:26.846" v="7596" actId="1035"/>
          <ac:spMkLst>
            <pc:docMk/>
            <pc:sldMk cId="3058772945" sldId="307"/>
            <ac:spMk id="21" creationId="{1DF96067-A490-5AF0-2A99-83EC37F74D49}"/>
          </ac:spMkLst>
        </pc:spChg>
        <pc:spChg chg="add mod">
          <ac:chgData name="Hobensack, Mollie" userId="f163981a-dd72-446d-bcb5-837131278fc5" providerId="ADAL" clId="{B3877F1B-7AEB-496F-B821-291F709D9871}" dt="2026-08-19T14:51:36.060" v="7537" actId="1035"/>
          <ac:spMkLst>
            <pc:docMk/>
            <pc:sldMk cId="3058772945" sldId="307"/>
            <ac:spMk id="23" creationId="{8B39A5AA-4685-0A8A-799A-39B25BBA93A8}"/>
          </ac:spMkLst>
        </pc:spChg>
        <pc:spChg chg="add mod">
          <ac:chgData name="Hobensack, Mollie" userId="f163981a-dd72-446d-bcb5-837131278fc5" providerId="ADAL" clId="{B3877F1B-7AEB-496F-B821-291F709D9871}" dt="2026-08-19T14:51:36.060" v="7537" actId="1035"/>
          <ac:spMkLst>
            <pc:docMk/>
            <pc:sldMk cId="3058772945" sldId="307"/>
            <ac:spMk id="25" creationId="{2A9130F3-0764-278E-22F1-8DCF1A45DF6F}"/>
          </ac:spMkLst>
        </pc:spChg>
        <pc:spChg chg="mod">
          <ac:chgData name="Hobensack, Mollie" userId="f163981a-dd72-446d-bcb5-837131278fc5" providerId="ADAL" clId="{B3877F1B-7AEB-496F-B821-291F709D9871}" dt="2026-08-13T22:33:10.720" v="2416" actId="12788"/>
          <ac:spMkLst>
            <pc:docMk/>
            <pc:sldMk cId="3058772945" sldId="307"/>
            <ac:spMk id="26" creationId="{57A6C5C0-5810-D86C-76CF-97D03D02E853}"/>
          </ac:spMkLst>
        </pc:spChg>
        <pc:spChg chg="mod">
          <ac:chgData name="Hobensack, Mollie" userId="f163981a-dd72-446d-bcb5-837131278fc5" providerId="ADAL" clId="{B3877F1B-7AEB-496F-B821-291F709D9871}" dt="2026-08-19T14:16:44.191" v="6788" actId="12788"/>
          <ac:spMkLst>
            <pc:docMk/>
            <pc:sldMk cId="3058772945" sldId="307"/>
            <ac:spMk id="27" creationId="{BE84E22F-315B-A2F4-236F-1C6686BAD1CC}"/>
          </ac:spMkLst>
        </pc:spChg>
        <pc:spChg chg="mod">
          <ac:chgData name="Hobensack, Mollie" userId="f163981a-dd72-446d-bcb5-837131278fc5" providerId="ADAL" clId="{B3877F1B-7AEB-496F-B821-291F709D9871}" dt="2026-08-19T14:16:44.191" v="6788" actId="12788"/>
          <ac:spMkLst>
            <pc:docMk/>
            <pc:sldMk cId="3058772945" sldId="307"/>
            <ac:spMk id="28" creationId="{FFE04B5D-5410-4EF1-A8C7-66C4F770FA56}"/>
          </ac:spMkLst>
        </pc:spChg>
        <pc:spChg chg="mod">
          <ac:chgData name="Hobensack, Mollie" userId="f163981a-dd72-446d-bcb5-837131278fc5" providerId="ADAL" clId="{B3877F1B-7AEB-496F-B821-291F709D9871}" dt="2026-08-19T14:54:28.269" v="7619" actId="1035"/>
          <ac:spMkLst>
            <pc:docMk/>
            <pc:sldMk cId="3058772945" sldId="307"/>
            <ac:spMk id="29" creationId="{DFCE64AC-4140-94A6-3F84-7D989D4E1A99}"/>
          </ac:spMkLst>
        </pc:spChg>
        <pc:spChg chg="add mod">
          <ac:chgData name="Hobensack, Mollie" userId="f163981a-dd72-446d-bcb5-837131278fc5" providerId="ADAL" clId="{B3877F1B-7AEB-496F-B821-291F709D9871}" dt="2026-08-19T14:51:36.060" v="7537" actId="1035"/>
          <ac:spMkLst>
            <pc:docMk/>
            <pc:sldMk cId="3058772945" sldId="307"/>
            <ac:spMk id="31" creationId="{3AA2B799-763A-EE7B-BE63-BDAC1C09C5A4}"/>
          </ac:spMkLst>
        </pc:spChg>
        <pc:spChg chg="add del mod">
          <ac:chgData name="Hobensack, Mollie" userId="f163981a-dd72-446d-bcb5-837131278fc5" providerId="ADAL" clId="{B3877F1B-7AEB-496F-B821-291F709D9871}" dt="2026-08-19T14:53:22.588" v="7593" actId="1035"/>
          <ac:spMkLst>
            <pc:docMk/>
            <pc:sldMk cId="3058772945" sldId="307"/>
            <ac:spMk id="32" creationId="{7C434FD2-0B65-E148-B077-354818040666}"/>
          </ac:spMkLst>
        </pc:spChg>
        <pc:spChg chg="add del mod">
          <ac:chgData name="Hobensack, Mollie" userId="f163981a-dd72-446d-bcb5-837131278fc5" providerId="ADAL" clId="{B3877F1B-7AEB-496F-B821-291F709D9871}" dt="2026-08-19T14:54:09.962" v="7614" actId="1036"/>
          <ac:spMkLst>
            <pc:docMk/>
            <pc:sldMk cId="3058772945" sldId="307"/>
            <ac:spMk id="33" creationId="{B5B496E1-266C-2D67-7FFC-6B09B64B8C0B}"/>
          </ac:spMkLst>
        </pc:spChg>
        <pc:spChg chg="add mod">
          <ac:chgData name="Hobensack, Mollie" userId="f163981a-dd72-446d-bcb5-837131278fc5" providerId="ADAL" clId="{B3877F1B-7AEB-496F-B821-291F709D9871}" dt="2026-08-19T14:53:22.588" v="7593" actId="1035"/>
          <ac:spMkLst>
            <pc:docMk/>
            <pc:sldMk cId="3058772945" sldId="307"/>
            <ac:spMk id="35" creationId="{20D68729-2037-2B94-80D8-D0905FC0D2B5}"/>
          </ac:spMkLst>
        </pc:spChg>
        <pc:spChg chg="del mod">
          <ac:chgData name="Hobensack, Mollie" userId="f163981a-dd72-446d-bcb5-837131278fc5" providerId="ADAL" clId="{B3877F1B-7AEB-496F-B821-291F709D9871}" dt="2026-08-19T14:13:45.221" v="6545" actId="478"/>
          <ac:spMkLst>
            <pc:docMk/>
            <pc:sldMk cId="3058772945" sldId="307"/>
            <ac:spMk id="63" creationId="{5A3B68D2-E057-95D7-A976-F5D7C0BF9842}"/>
          </ac:spMkLst>
        </pc:spChg>
        <pc:graphicFrameChg chg="add del mod modGraphic">
          <ac:chgData name="Hobensack, Mollie" userId="f163981a-dd72-446d-bcb5-837131278fc5" providerId="ADAL" clId="{B3877F1B-7AEB-496F-B821-291F709D9871}" dt="2026-08-18T21:20:56.249" v="3410" actId="478"/>
          <ac:graphicFrameMkLst>
            <pc:docMk/>
            <pc:sldMk cId="3058772945" sldId="307"/>
            <ac:graphicFrameMk id="10" creationId="{9521B733-07FD-33CB-568E-9D2AD79A44A0}"/>
          </ac:graphicFrameMkLst>
        </pc:graphicFrameChg>
        <pc:graphicFrameChg chg="add mod modGraphic">
          <ac:chgData name="Hobensack, Mollie" userId="f163981a-dd72-446d-bcb5-837131278fc5" providerId="ADAL" clId="{B3877F1B-7AEB-496F-B821-291F709D9871}" dt="2026-08-19T14:54:49.727" v="7620" actId="12788"/>
          <ac:graphicFrameMkLst>
            <pc:docMk/>
            <pc:sldMk cId="3058772945" sldId="307"/>
            <ac:graphicFrameMk id="11" creationId="{6451E617-F814-6BBF-58BE-348594D260B4}"/>
          </ac:graphicFrameMkLst>
        </pc:graphicFrameChg>
        <pc:picChg chg="add mod">
          <ac:chgData name="Hobensack, Mollie" userId="f163981a-dd72-446d-bcb5-837131278fc5" providerId="ADAL" clId="{B3877F1B-7AEB-496F-B821-291F709D9871}" dt="2026-08-19T14:50:49.712" v="7511" actId="1036"/>
          <ac:picMkLst>
            <pc:docMk/>
            <pc:sldMk cId="3058772945" sldId="307"/>
            <ac:picMk id="7" creationId="{120A190B-B4A3-EEE3-C6D4-15E508CD17F0}"/>
          </ac:picMkLst>
        </pc:picChg>
        <pc:picChg chg="add mod">
          <ac:chgData name="Hobensack, Mollie" userId="f163981a-dd72-446d-bcb5-837131278fc5" providerId="ADAL" clId="{B3877F1B-7AEB-496F-B821-291F709D9871}" dt="2026-08-19T14:50:49.712" v="7511" actId="1036"/>
          <ac:picMkLst>
            <pc:docMk/>
            <pc:sldMk cId="3058772945" sldId="307"/>
            <ac:picMk id="9" creationId="{699866F8-7AA4-FB5F-C1E4-409C4F39C230}"/>
          </ac:picMkLst>
        </pc:picChg>
        <pc:picChg chg="add mod">
          <ac:chgData name="Hobensack, Mollie" userId="f163981a-dd72-446d-bcb5-837131278fc5" providerId="ADAL" clId="{B3877F1B-7AEB-496F-B821-291F709D9871}" dt="2026-08-19T14:51:36.060" v="7537" actId="1035"/>
          <ac:picMkLst>
            <pc:docMk/>
            <pc:sldMk cId="3058772945" sldId="307"/>
            <ac:picMk id="14" creationId="{0E129154-373C-55DB-E462-68076C211BF4}"/>
          </ac:picMkLst>
        </pc:picChg>
        <pc:picChg chg="add mod">
          <ac:chgData name="Hobensack, Mollie" userId="f163981a-dd72-446d-bcb5-837131278fc5" providerId="ADAL" clId="{B3877F1B-7AEB-496F-B821-291F709D9871}" dt="2026-08-19T14:51:36.060" v="7537" actId="1035"/>
          <ac:picMkLst>
            <pc:docMk/>
            <pc:sldMk cId="3058772945" sldId="307"/>
            <ac:picMk id="16" creationId="{52C61B6E-BBDD-834F-F503-8CC9858FB7C9}"/>
          </ac:picMkLst>
        </pc:picChg>
        <pc:picChg chg="add del mod">
          <ac:chgData name="Hobensack, Mollie" userId="f163981a-dd72-446d-bcb5-837131278fc5" providerId="ADAL" clId="{B3877F1B-7AEB-496F-B821-291F709D9871}" dt="2026-08-18T21:34:54.529" v="3627" actId="478"/>
          <ac:picMkLst>
            <pc:docMk/>
            <pc:sldMk cId="3058772945" sldId="307"/>
            <ac:picMk id="18" creationId="{AD6ADD99-4FE0-C9FD-1EF6-BFFA6A3CD526}"/>
          </ac:picMkLst>
        </pc:picChg>
        <pc:picChg chg="add mod">
          <ac:chgData name="Hobensack, Mollie" userId="f163981a-dd72-446d-bcb5-837131278fc5" providerId="ADAL" clId="{B3877F1B-7AEB-496F-B821-291F709D9871}" dt="2026-08-19T14:51:36.060" v="7537" actId="1035"/>
          <ac:picMkLst>
            <pc:docMk/>
            <pc:sldMk cId="3058772945" sldId="307"/>
            <ac:picMk id="20" creationId="{061C173C-46E7-02F3-9ECE-CF4D510C0947}"/>
          </ac:picMkLst>
        </pc:picChg>
        <pc:picChg chg="mod">
          <ac:chgData name="Hobensack, Mollie" userId="f163981a-dd72-446d-bcb5-837131278fc5" providerId="ADAL" clId="{B3877F1B-7AEB-496F-B821-291F709D9871}" dt="2026-08-19T14:50:45.882" v="7504" actId="1036"/>
          <ac:picMkLst>
            <pc:docMk/>
            <pc:sldMk cId="3058772945" sldId="307"/>
            <ac:picMk id="90" creationId="{368BB5D0-1C54-8B05-3982-AFCBFE8D64E1}"/>
          </ac:picMkLst>
        </pc:picChg>
        <pc:picChg chg="mod">
          <ac:chgData name="Hobensack, Mollie" userId="f163981a-dd72-446d-bcb5-837131278fc5" providerId="ADAL" clId="{B3877F1B-7AEB-496F-B821-291F709D9871}" dt="2026-08-19T14:04:22.377" v="6066" actId="1035"/>
          <ac:picMkLst>
            <pc:docMk/>
            <pc:sldMk cId="3058772945" sldId="307"/>
            <ac:picMk id="98" creationId="{9C2B2C0E-6BE6-D714-91F4-011E22459FF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CB04D-1C75-43E0-9B64-B7DDAA42BB2C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2670-3342-473C-969D-FDFF399F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</a:t>
            </a:r>
            <a:r>
              <a:rPr lang="en-US" dirty="0" err="1"/>
              <a:t>Powerpoint</a:t>
            </a:r>
            <a:r>
              <a:rPr lang="en-US" dirty="0"/>
              <a:t>, click View &gt;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Keep text within gutter guides.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Author list: Don’t split names onto two lines (e.g., “Jimmy [break] Smith”). If that happens, use a new line, unless you need the space. </a:t>
            </a:r>
            <a:r>
              <a:rPr lang="en-US" b="1" dirty="0"/>
              <a:t>Bold the first names of anybody who’s presenting</a:t>
            </a:r>
            <a:r>
              <a:rPr lang="en-US" dirty="0"/>
              <a:t> in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Intro/methods/result: </a:t>
            </a:r>
            <a:r>
              <a:rPr lang="en-US" b="1" dirty="0"/>
              <a:t>Do not drop below font size 28</a:t>
            </a:r>
            <a:r>
              <a:rPr lang="en-US" dirty="0"/>
              <a:t>, but if you have extra space, jack up the font size until the space is full.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not use color in the sidebars except in graphs/figures. It’ll pull attention from the center and slow interpretation for passersby.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18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51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4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2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679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1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4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78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58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2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 descr="A high angle view of a city&#10;&#10;AI-generated content may be incorrect.">
            <a:extLst>
              <a:ext uri="{FF2B5EF4-FFF2-40B4-BE49-F238E27FC236}">
                <a16:creationId xmlns:a16="http://schemas.microsoft.com/office/drawing/2014/main" id="{9C2B2C0E-6BE6-D714-91F4-011E22459F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17"/>
          <a:stretch/>
        </p:blipFill>
        <p:spPr>
          <a:xfrm>
            <a:off x="11605300" y="22304576"/>
            <a:ext cx="20713735" cy="1061731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7A6C5C0-5810-D86C-76CF-97D03D02E853}"/>
              </a:ext>
            </a:extLst>
          </p:cNvPr>
          <p:cNvSpPr/>
          <p:nvPr/>
        </p:nvSpPr>
        <p:spPr>
          <a:xfrm>
            <a:off x="0" y="-11995"/>
            <a:ext cx="43891199" cy="5758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93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84E22F-315B-A2F4-236F-1C6686BAD1CC}"/>
              </a:ext>
            </a:extLst>
          </p:cNvPr>
          <p:cNvSpPr txBox="1"/>
          <p:nvPr/>
        </p:nvSpPr>
        <p:spPr>
          <a:xfrm>
            <a:off x="850887" y="645339"/>
            <a:ext cx="42062397" cy="2800767"/>
          </a:xfrm>
          <a:prstGeom prst="rect">
            <a:avLst/>
          </a:prstGeom>
          <a:noFill/>
        </p:spPr>
        <p:txBody>
          <a:bodyPr wrap="square" lIns="457200" rIns="457200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Classifying What Matters to Older Adults Documented in Nursing Flowsheet Comments Using Large Language Models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E04B5D-5410-4EF1-A8C7-66C4F770FA56}"/>
              </a:ext>
            </a:extLst>
          </p:cNvPr>
          <p:cNvSpPr txBox="1"/>
          <p:nvPr/>
        </p:nvSpPr>
        <p:spPr>
          <a:xfrm>
            <a:off x="874948" y="3734825"/>
            <a:ext cx="4201427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Mollie Hobensack, PhD, RN, NI-BC</a:t>
            </a:r>
            <a:r>
              <a:rPr lang="en-US" sz="4400" baseline="300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1</a:t>
            </a:r>
            <a:r>
              <a:rPr lang="en-US" sz="44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; Sean Huang, MD</a:t>
            </a:r>
            <a:r>
              <a:rPr lang="en-US" sz="4400" baseline="30000" dirty="0">
                <a:solidFill>
                  <a:schemeClr val="bg1"/>
                </a:solidFill>
                <a:ea typeface="Inter" panose="02000503000000020004" pitchFamily="2" charset="0"/>
                <a:cs typeface="Times New Roman" panose="02020603050405020304" pitchFamily="18" charset="0"/>
              </a:rPr>
              <a:t>1</a:t>
            </a:r>
            <a:r>
              <a:rPr lang="en-US" sz="4400" dirty="0">
                <a:solidFill>
                  <a:schemeClr val="bg1"/>
                </a:solidFill>
                <a:ea typeface="Inter" panose="02000503000000020004" pitchFamily="2" charset="0"/>
                <a:cs typeface="Times New Roman" panose="02020603050405020304" pitchFamily="18" charset="0"/>
              </a:rPr>
              <a:t>; </a:t>
            </a:r>
            <a:r>
              <a:rPr lang="en-US" sz="44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 James S. Powers, MD</a:t>
            </a:r>
            <a:r>
              <a:rPr lang="en-US" sz="4400" baseline="30000" dirty="0">
                <a:solidFill>
                  <a:schemeClr val="bg1"/>
                </a:solidFill>
                <a:ea typeface="Inter" panose="02000503000000020004" pitchFamily="2" charset="0"/>
                <a:cs typeface="Times New Roman" panose="02020603050405020304" pitchFamily="18" charset="0"/>
              </a:rPr>
              <a:t>1,2</a:t>
            </a:r>
            <a:r>
              <a:rPr lang="en-US" sz="4400" dirty="0">
                <a:solidFill>
                  <a:schemeClr val="bg1"/>
                </a:solidFill>
                <a:ea typeface="Inter" panose="02000503000000020004" pitchFamily="2" charset="0"/>
                <a:cs typeface="Times New Roman" panose="02020603050405020304" pitchFamily="18" charset="0"/>
              </a:rPr>
              <a:t>; </a:t>
            </a:r>
            <a:r>
              <a:rPr lang="en-US" sz="44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 Adam Wright, PhD, PhD, FACMI, FAMIA, FIAHSI</a:t>
            </a:r>
            <a:r>
              <a:rPr lang="en-US" sz="4400" baseline="30000" dirty="0">
                <a:solidFill>
                  <a:schemeClr val="bg1"/>
                </a:solidFill>
                <a:ea typeface="Inter" panose="02000503000000020004" pitchFamily="2" charset="0"/>
                <a:cs typeface="Times New Roman" panose="02020603050405020304" pitchFamily="18" charset="0"/>
              </a:rPr>
              <a:t>1</a:t>
            </a:r>
            <a:endParaRPr lang="en-US" sz="4400" dirty="0">
              <a:solidFill>
                <a:schemeClr val="bg1"/>
              </a:solidFill>
              <a:latin typeface="+mj-lt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aseline="300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1</a:t>
            </a:r>
            <a:r>
              <a:rPr lang="en-US" sz="44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Vanderbilt University Medical Center; </a:t>
            </a:r>
            <a:r>
              <a:rPr lang="en-US" sz="4400" baseline="300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2</a:t>
            </a:r>
            <a:r>
              <a:rPr lang="en-US" sz="44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TN Valley Health System Geriatric, Research, Education, and Clinical Center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FCE64AC-4140-94A6-3F84-7D989D4E1A99}"/>
              </a:ext>
            </a:extLst>
          </p:cNvPr>
          <p:cNvSpPr/>
          <p:nvPr/>
        </p:nvSpPr>
        <p:spPr>
          <a:xfrm>
            <a:off x="11578963" y="5735360"/>
            <a:ext cx="20735914" cy="27229932"/>
          </a:xfrm>
          <a:prstGeom prst="rect">
            <a:avLst/>
          </a:prstGeom>
          <a:gradFill>
            <a:gsLst>
              <a:gs pos="70000">
                <a:schemeClr val="accent2"/>
              </a:gs>
              <a:gs pos="100000">
                <a:schemeClr val="accent2">
                  <a:alpha val="5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Ins="457200" rtlCol="0" anchor="ctr"/>
          <a:lstStyle/>
          <a:p>
            <a:pPr algn="ctr"/>
            <a:endParaRPr lang="en-US" sz="14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C434FD2-0B65-E148-B077-354818040666}"/>
              </a:ext>
            </a:extLst>
          </p:cNvPr>
          <p:cNvSpPr txBox="1"/>
          <p:nvPr/>
        </p:nvSpPr>
        <p:spPr>
          <a:xfrm>
            <a:off x="288756" y="6005644"/>
            <a:ext cx="11576543" cy="26167163"/>
          </a:xfrm>
          <a:prstGeom prst="rect">
            <a:avLst/>
          </a:prstGeom>
          <a:noFill/>
        </p:spPr>
        <p:txBody>
          <a:bodyPr wrap="square" lIns="91440" tIns="91440" rIns="457200" bIns="9144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6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PURPOSE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New CMS measures have increased 4Ms (What Matters, Medication, Mobility, and Mentation) adoption to guide older adult care.</a:t>
            </a:r>
          </a:p>
          <a:p>
            <a:endParaRPr lang="en-US" sz="4600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b="1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What Matters </a:t>
            </a:r>
            <a:r>
              <a:rPr lang="en-US" sz="46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is consistently reported as the most difficult M to measure and “act on” at scale.</a:t>
            </a:r>
          </a:p>
          <a:p>
            <a:endParaRPr lang="en-US" sz="4600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b="1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This study aimed </a:t>
            </a:r>
            <a:r>
              <a:rPr lang="en-US" sz="46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to classify What Matters documentation in nursing flowsheet comments using large language models (LLMs) to better understand older adult care goals.</a:t>
            </a:r>
          </a:p>
          <a:p>
            <a:pPr>
              <a:spcAft>
                <a:spcPts val="600"/>
              </a:spcAft>
            </a:pPr>
            <a:endParaRPr lang="en-US" sz="4800" b="1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66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METHODS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b="1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Data: </a:t>
            </a:r>
            <a:r>
              <a:rPr lang="en-US" sz="46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Older adults hospitalized from 1/2021-10/2025 on an Acute Care for the Elderly Unit at Vanderbilt Health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600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An iterative taxonomy was developed including 4 Categories and 11 Subcategories.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600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Two clinicians annotated a gold standard of 252 flowsheet comments (ĸ= 0.36, 0.89).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600" b="1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An LLM (GPT-4o) was trained using few-shot prompting across the gold standard.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600" b="1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The LLM was tested on 5,707 nursing  flowsheet comments.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B496E1-266C-2D67-7FFC-6B09B64B8C0B}"/>
              </a:ext>
            </a:extLst>
          </p:cNvPr>
          <p:cNvSpPr txBox="1"/>
          <p:nvPr/>
        </p:nvSpPr>
        <p:spPr>
          <a:xfrm>
            <a:off x="32341214" y="5771758"/>
            <a:ext cx="11549984" cy="21790581"/>
          </a:xfrm>
          <a:prstGeom prst="rect">
            <a:avLst/>
          </a:prstGeom>
          <a:solidFill>
            <a:schemeClr val="bg2"/>
          </a:solidFill>
        </p:spPr>
        <p:txBody>
          <a:bodyPr wrap="square" lIns="457200" tIns="91440" rIns="91440" bIns="91440" rtlCol="0">
            <a:spAutoFit/>
          </a:bodyPr>
          <a:lstStyle/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marL="1175690" indent="-1175690">
              <a:buFont typeface="Arial" panose="020B0604020202020204" pitchFamily="34" charset="0"/>
              <a:buChar char="•"/>
            </a:pPr>
            <a:endParaRPr lang="en-US" sz="5400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pic>
        <p:nvPicPr>
          <p:cNvPr id="90" name="Picture 89" descr="Shape&#10;&#10;Description automatically generated with low confidence">
            <a:extLst>
              <a:ext uri="{FF2B5EF4-FFF2-40B4-BE49-F238E27FC236}">
                <a16:creationId xmlns:a16="http://schemas.microsoft.com/office/drawing/2014/main" id="{368BB5D0-1C54-8B05-3982-AFCBFE8D64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4" b="21965"/>
          <a:stretch/>
        </p:blipFill>
        <p:spPr>
          <a:xfrm>
            <a:off x="32610752" y="27739826"/>
            <a:ext cx="10886943" cy="50462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EDA0A1-8746-9F54-CD56-9734D21C0E96}"/>
              </a:ext>
            </a:extLst>
          </p:cNvPr>
          <p:cNvSpPr txBox="1"/>
          <p:nvPr/>
        </p:nvSpPr>
        <p:spPr>
          <a:xfrm>
            <a:off x="34830055" y="22920315"/>
            <a:ext cx="87647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Presenter:</a:t>
            </a:r>
            <a:br>
              <a:rPr lang="en-US" sz="4800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</a:br>
            <a:r>
              <a:rPr lang="en-US" sz="4000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Mollie Hobensack, PhD, RN, NI-BC</a:t>
            </a:r>
            <a:endParaRPr lang="en-US" sz="4800" dirty="0">
              <a:latin typeface="+mj-lt"/>
              <a:ea typeface="Inter" panose="02000503000000020004" pitchFamily="2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C50154-B68C-3CD4-A196-69D8B37902CC}"/>
              </a:ext>
            </a:extLst>
          </p:cNvPr>
          <p:cNvSpPr txBox="1"/>
          <p:nvPr/>
        </p:nvSpPr>
        <p:spPr>
          <a:xfrm>
            <a:off x="34830055" y="24998697"/>
            <a:ext cx="7755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mollie.hobensack@vumc.org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0A190B-B4A3-EEE3-C6D4-15E508CD17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149" t="11571" r="13436" b="28310"/>
          <a:stretch/>
        </p:blipFill>
        <p:spPr>
          <a:xfrm>
            <a:off x="33023651" y="24726668"/>
            <a:ext cx="1627152" cy="13145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9866F8-7AA4-FB5F-C1E4-409C4F39C2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6454" y="22913971"/>
            <a:ext cx="1481547" cy="14815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1490B43-C488-5860-5A25-5DA6B57F356E}"/>
              </a:ext>
            </a:extLst>
          </p:cNvPr>
          <p:cNvSpPr txBox="1"/>
          <p:nvPr/>
        </p:nvSpPr>
        <p:spPr>
          <a:xfrm>
            <a:off x="11745007" y="6005644"/>
            <a:ext cx="20274156" cy="1208023"/>
          </a:xfrm>
          <a:prstGeom prst="rect">
            <a:avLst/>
          </a:prstGeom>
          <a:noFill/>
        </p:spPr>
        <p:txBody>
          <a:bodyPr wrap="square" lIns="457200" tIns="91440" rIns="91440" bIns="9144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6600" b="1" dirty="0">
                <a:solidFill>
                  <a:schemeClr val="bg1"/>
                </a:solidFill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RESULTS: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E7BC35-48D8-94B6-CEF8-61EA66371D03}"/>
              </a:ext>
            </a:extLst>
          </p:cNvPr>
          <p:cNvSpPr/>
          <p:nvPr/>
        </p:nvSpPr>
        <p:spPr>
          <a:xfrm>
            <a:off x="18487446" y="8896869"/>
            <a:ext cx="6949440" cy="5943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451E617-F814-6BBF-58BE-348594D260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369574"/>
              </p:ext>
            </p:extLst>
          </p:nvPr>
        </p:nvGraphicFramePr>
        <p:xfrm>
          <a:off x="12275554" y="15775252"/>
          <a:ext cx="19373225" cy="1233343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194299">
                  <a:extLst>
                    <a:ext uri="{9D8B030D-6E8A-4147-A177-3AD203B41FA5}">
                      <a16:colId xmlns:a16="http://schemas.microsoft.com/office/drawing/2014/main" val="205947663"/>
                    </a:ext>
                  </a:extLst>
                </a:gridCol>
                <a:gridCol w="9025447">
                  <a:extLst>
                    <a:ext uri="{9D8B030D-6E8A-4147-A177-3AD203B41FA5}">
                      <a16:colId xmlns:a16="http://schemas.microsoft.com/office/drawing/2014/main" val="683142639"/>
                    </a:ext>
                  </a:extLst>
                </a:gridCol>
                <a:gridCol w="2073620">
                  <a:extLst>
                    <a:ext uri="{9D8B030D-6E8A-4147-A177-3AD203B41FA5}">
                      <a16:colId xmlns:a16="http://schemas.microsoft.com/office/drawing/2014/main" val="782462033"/>
                    </a:ext>
                  </a:extLst>
                </a:gridCol>
                <a:gridCol w="3079859">
                  <a:extLst>
                    <a:ext uri="{9D8B030D-6E8A-4147-A177-3AD203B41FA5}">
                      <a16:colId xmlns:a16="http://schemas.microsoft.com/office/drawing/2014/main" val="2835908119"/>
                    </a:ext>
                  </a:extLst>
                </a:gridCol>
              </a:tblGrid>
              <a:tr h="18288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800" b="1" kern="100" dirty="0">
                          <a:solidFill>
                            <a:srgbClr val="58595B"/>
                          </a:solidFill>
                          <a:effectLst/>
                        </a:rPr>
                        <a:t>Category</a:t>
                      </a:r>
                      <a:endParaRPr lang="en-US" sz="4800" b="1" kern="100" dirty="0">
                        <a:solidFill>
                          <a:srgbClr val="58595B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800" b="1" kern="100" dirty="0">
                          <a:solidFill>
                            <a:srgbClr val="58595B"/>
                          </a:solidFill>
                          <a:effectLst/>
                        </a:rPr>
                        <a:t>Subcategory</a:t>
                      </a:r>
                      <a:endParaRPr lang="en-US" sz="4800" b="1" kern="100" dirty="0">
                        <a:solidFill>
                          <a:srgbClr val="58595B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800" b="1" kern="100" dirty="0">
                          <a:solidFill>
                            <a:srgbClr val="58595B"/>
                          </a:solidFill>
                          <a:effectLst/>
                        </a:rPr>
                        <a:t>N</a:t>
                      </a:r>
                      <a:endParaRPr lang="en-US" sz="4800" b="1" kern="100" dirty="0">
                        <a:solidFill>
                          <a:srgbClr val="58595B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800" b="1" kern="100">
                          <a:solidFill>
                            <a:srgbClr val="58595B"/>
                          </a:solidFill>
                          <a:effectLst/>
                        </a:rPr>
                        <a:t>% of </a:t>
                      </a:r>
                      <a:r>
                        <a:rPr lang="en-US" sz="4800" b="1" kern="100" dirty="0">
                          <a:solidFill>
                            <a:srgbClr val="58595B"/>
                          </a:solidFill>
                          <a:effectLst/>
                        </a:rPr>
                        <a:t>Category</a:t>
                      </a:r>
                      <a:endParaRPr lang="en-US" sz="4800" b="1" kern="100" dirty="0">
                        <a:solidFill>
                          <a:srgbClr val="58595B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837977"/>
                  </a:ext>
                </a:extLst>
              </a:tr>
              <a:tr h="814321"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b="1" kern="100" dirty="0">
                          <a:solidFill>
                            <a:srgbClr val="58595B"/>
                          </a:solidFill>
                          <a:effectLst/>
                        </a:rPr>
                        <a:t>Comfort Focused </a:t>
                      </a:r>
                      <a:r>
                        <a:rPr lang="en-US" sz="4400" b="0" kern="100" dirty="0">
                          <a:solidFill>
                            <a:srgbClr val="58595B"/>
                          </a:solidFill>
                          <a:effectLst/>
                        </a:rPr>
                        <a:t>(75.2%, n=4,291)</a:t>
                      </a:r>
                      <a:endParaRPr lang="en-US" sz="4400" b="0" kern="100" dirty="0">
                        <a:solidFill>
                          <a:srgbClr val="58595B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Discharge-related goals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2,212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52%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389398"/>
                  </a:ext>
                </a:extLst>
              </a:tr>
              <a:tr h="814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Return to baseline / Quality of life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1,320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31%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155068"/>
                  </a:ext>
                </a:extLst>
              </a:tr>
              <a:tr h="814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Symptom management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361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8%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024003"/>
                  </a:ext>
                </a:extLst>
              </a:tr>
              <a:tr h="814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Pain relief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347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8%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089797"/>
                  </a:ext>
                </a:extLst>
              </a:tr>
              <a:tr h="814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Preference for comfort care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51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1%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964217"/>
                  </a:ext>
                </a:extLst>
              </a:tr>
              <a:tr h="167641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b="1" kern="100" dirty="0">
                          <a:solidFill>
                            <a:srgbClr val="58595B"/>
                          </a:solidFill>
                          <a:effectLst/>
                        </a:rPr>
                        <a:t>Life Extension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b="0" kern="100" dirty="0">
                          <a:solidFill>
                            <a:srgbClr val="58595B"/>
                          </a:solidFill>
                          <a:effectLst/>
                        </a:rPr>
                        <a:t>(16.2%, n=926)</a:t>
                      </a:r>
                      <a:endParaRPr lang="en-US" sz="4400" b="0" kern="100" dirty="0">
                        <a:solidFill>
                          <a:srgbClr val="58595B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Pursuing disease-modifying treatments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740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80%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930944"/>
                  </a:ext>
                </a:extLst>
              </a:tr>
              <a:tr h="814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Procedure scheduled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186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20%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742247"/>
                  </a:ext>
                </a:extLst>
              </a:tr>
              <a:tr h="814321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b="1" kern="100" dirty="0">
                          <a:solidFill>
                            <a:srgbClr val="58595B"/>
                          </a:solidFill>
                          <a:effectLst/>
                        </a:rPr>
                        <a:t>Maintain or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b="1" kern="100" dirty="0">
                          <a:solidFill>
                            <a:srgbClr val="58595B"/>
                          </a:solidFill>
                          <a:effectLst/>
                        </a:rPr>
                        <a:t>Improve Function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b="0" kern="100" dirty="0">
                          <a:solidFill>
                            <a:srgbClr val="58595B"/>
                          </a:solidFill>
                          <a:effectLst/>
                        </a:rPr>
                        <a:t>(4.9%, n=282)</a:t>
                      </a:r>
                      <a:endParaRPr lang="en-US" sz="4400" b="0" kern="100" dirty="0">
                        <a:solidFill>
                          <a:srgbClr val="58595B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Physical functioning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240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85%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1380013"/>
                  </a:ext>
                </a:extLst>
              </a:tr>
              <a:tr h="814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Cognitive functioning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35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12%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471799"/>
                  </a:ext>
                </a:extLst>
              </a:tr>
              <a:tr h="814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Social functioning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6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2%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67063"/>
                  </a:ext>
                </a:extLst>
              </a:tr>
              <a:tr h="14992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b="1" kern="100">
                          <a:solidFill>
                            <a:srgbClr val="58595B"/>
                          </a:solidFill>
                          <a:effectLst/>
                        </a:rPr>
                        <a:t>Unclear</a:t>
                      </a:r>
                      <a:r>
                        <a:rPr lang="en-US" sz="4400" b="0" kern="100">
                          <a:solidFill>
                            <a:srgbClr val="58595B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b="0" kern="100">
                          <a:solidFill>
                            <a:srgbClr val="58595B"/>
                          </a:solidFill>
                          <a:effectLst/>
                        </a:rPr>
                        <a:t>(</a:t>
                      </a:r>
                      <a:r>
                        <a:rPr lang="en-US" sz="4400" b="0" kern="100" dirty="0">
                          <a:solidFill>
                            <a:srgbClr val="58595B"/>
                          </a:solidFill>
                          <a:effectLst/>
                        </a:rPr>
                        <a:t>3.6%, n=208)</a:t>
                      </a:r>
                      <a:endParaRPr lang="en-US" sz="4400" b="0" kern="100" dirty="0">
                        <a:solidFill>
                          <a:srgbClr val="58595B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Vague health hopes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208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4400" kern="100" dirty="0">
                          <a:effectLst/>
                        </a:rPr>
                        <a:t>100%</a:t>
                      </a:r>
                      <a:endParaRPr lang="en-US" sz="4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131035"/>
                  </a:ext>
                </a:extLst>
              </a:tr>
            </a:tbl>
          </a:graphicData>
        </a:graphic>
      </p:graphicFrame>
      <p:pic>
        <p:nvPicPr>
          <p:cNvPr id="14" name="Graphic 13" descr="Group of men with solid fill">
            <a:extLst>
              <a:ext uri="{FF2B5EF4-FFF2-40B4-BE49-F238E27FC236}">
                <a16:creationId xmlns:a16="http://schemas.microsoft.com/office/drawing/2014/main" id="{0E129154-373C-55DB-E462-68076C211B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918423" y="9820570"/>
            <a:ext cx="2286000" cy="2286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7A00CC0-58EB-50CE-9815-5C3E6DFEDB25}"/>
              </a:ext>
            </a:extLst>
          </p:cNvPr>
          <p:cNvSpPr/>
          <p:nvPr/>
        </p:nvSpPr>
        <p:spPr>
          <a:xfrm>
            <a:off x="25431310" y="8897517"/>
            <a:ext cx="6858000" cy="5943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D6A45D-A650-3602-AF93-83DD65320BCD}"/>
              </a:ext>
            </a:extLst>
          </p:cNvPr>
          <p:cNvSpPr/>
          <p:nvPr/>
        </p:nvSpPr>
        <p:spPr>
          <a:xfrm>
            <a:off x="11588410" y="8897807"/>
            <a:ext cx="6858000" cy="5943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phic 15" descr="Chat bubble with solid fill">
            <a:extLst>
              <a:ext uri="{FF2B5EF4-FFF2-40B4-BE49-F238E27FC236}">
                <a16:creationId xmlns:a16="http://schemas.microsoft.com/office/drawing/2014/main" id="{52C61B6E-BBDD-834F-F503-8CC9858FB7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694954" y="9820570"/>
            <a:ext cx="2286000" cy="2286000"/>
          </a:xfrm>
          <a:prstGeom prst="rect">
            <a:avLst/>
          </a:prstGeom>
        </p:spPr>
      </p:pic>
      <p:pic>
        <p:nvPicPr>
          <p:cNvPr id="20" name="Graphic 19" descr="Doctor male with solid fill">
            <a:extLst>
              <a:ext uri="{FF2B5EF4-FFF2-40B4-BE49-F238E27FC236}">
                <a16:creationId xmlns:a16="http://schemas.microsoft.com/office/drawing/2014/main" id="{061C173C-46E7-02F3-9ECE-CF4D510C09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92187" y="9820570"/>
            <a:ext cx="2286000" cy="2286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DF96067-A490-5AF0-2A99-83EC37F74D49}"/>
              </a:ext>
            </a:extLst>
          </p:cNvPr>
          <p:cNvSpPr txBox="1"/>
          <p:nvPr/>
        </p:nvSpPr>
        <p:spPr>
          <a:xfrm>
            <a:off x="12953019" y="7408836"/>
            <a:ext cx="18018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i="1" dirty="0">
                <a:solidFill>
                  <a:srgbClr val="FFFFFF"/>
                </a:solidFill>
              </a:rPr>
              <a:t>Nursing flowsheet comments represented (n = 5,707):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B39A5AA-4685-0A8A-799A-39B25BBA93A8}"/>
              </a:ext>
            </a:extLst>
          </p:cNvPr>
          <p:cNvSpPr txBox="1"/>
          <p:nvPr/>
        </p:nvSpPr>
        <p:spPr>
          <a:xfrm>
            <a:off x="12413799" y="12665846"/>
            <a:ext cx="5442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58595B"/>
                </a:solidFill>
              </a:rPr>
              <a:t>1,585 </a:t>
            </a:r>
          </a:p>
          <a:p>
            <a:pPr algn="ctr"/>
            <a:r>
              <a:rPr lang="en-US" sz="4800" dirty="0">
                <a:solidFill>
                  <a:srgbClr val="58595B"/>
                </a:solidFill>
              </a:rPr>
              <a:t>unique nurses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9130F3-0764-278E-22F1-8DCF1A45DF6F}"/>
              </a:ext>
            </a:extLst>
          </p:cNvPr>
          <p:cNvSpPr txBox="1"/>
          <p:nvPr/>
        </p:nvSpPr>
        <p:spPr>
          <a:xfrm>
            <a:off x="19340035" y="12665846"/>
            <a:ext cx="5442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58595B"/>
                </a:solidFill>
              </a:rPr>
              <a:t>5,443</a:t>
            </a:r>
          </a:p>
          <a:p>
            <a:pPr algn="ctr"/>
            <a:r>
              <a:rPr lang="en-US" sz="4800" dirty="0">
                <a:solidFill>
                  <a:srgbClr val="58595B"/>
                </a:solidFill>
              </a:rPr>
              <a:t>unique patients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AA2B799-763A-EE7B-BE63-BDAC1C09C5A4}"/>
              </a:ext>
            </a:extLst>
          </p:cNvPr>
          <p:cNvSpPr txBox="1"/>
          <p:nvPr/>
        </p:nvSpPr>
        <p:spPr>
          <a:xfrm>
            <a:off x="26116566" y="12665846"/>
            <a:ext cx="5442776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58595B"/>
                </a:solidFill>
              </a:rPr>
              <a:t>Avg 24.1 </a:t>
            </a:r>
          </a:p>
          <a:p>
            <a:pPr algn="ctr"/>
            <a:r>
              <a:rPr lang="en-US" sz="4800" dirty="0">
                <a:solidFill>
                  <a:srgbClr val="58595B"/>
                </a:solidFill>
              </a:rPr>
              <a:t>characters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0D68729-2037-2B94-80D8-D0905FC0D2B5}"/>
              </a:ext>
            </a:extLst>
          </p:cNvPr>
          <p:cNvSpPr txBox="1"/>
          <p:nvPr/>
        </p:nvSpPr>
        <p:spPr>
          <a:xfrm>
            <a:off x="32610752" y="6005644"/>
            <a:ext cx="11079556" cy="15561183"/>
          </a:xfrm>
          <a:prstGeom prst="rect">
            <a:avLst/>
          </a:prstGeom>
          <a:noFill/>
        </p:spPr>
        <p:txBody>
          <a:bodyPr wrap="square" lIns="91440" tIns="91440" rIns="457200" bIns="9144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6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DISCUSSION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To facilitate new CMS measures, this study provides an expanded goals of care taxonomy for non-serious ill older adults.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600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Aligned with prior studies, our findings highlight the feasibility and added contribution of analyzing nursing flowsheet comments.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600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b="1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Limitations: </a:t>
            </a:r>
            <a:r>
              <a:rPr lang="en-US" sz="46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absence of patient demographics, single unit, low inter-rater reliability, no validation with patient-reported goals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600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Future studies can</a:t>
            </a:r>
            <a:r>
              <a:rPr lang="en-US" sz="4600" b="1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 </a:t>
            </a:r>
            <a:r>
              <a:rPr lang="en-US" sz="46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integrate findings into </a:t>
            </a:r>
            <a:r>
              <a:rPr lang="en-US" sz="4600" b="1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clinical decision support systems </a:t>
            </a:r>
            <a:r>
              <a:rPr lang="en-US" sz="46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to promote care aligned with what matters to each older adult.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B6990C-298F-D634-868D-F2EA35407744}"/>
              </a:ext>
            </a:extLst>
          </p:cNvPr>
          <p:cNvSpPr txBox="1"/>
          <p:nvPr/>
        </p:nvSpPr>
        <p:spPr>
          <a:xfrm>
            <a:off x="12275554" y="28627449"/>
            <a:ext cx="193732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Aggregated Performance:</a:t>
            </a:r>
          </a:p>
          <a:p>
            <a:r>
              <a:rPr lang="en-US" sz="40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Category: 91.3% accuracy (ĸ=0.80)</a:t>
            </a:r>
          </a:p>
          <a:p>
            <a:r>
              <a:rPr lang="en-US" sz="4000" dirty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Subcategory: 77.8% accuracy (ĸ=0.72)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772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UMC 2025">
      <a:dk1>
        <a:srgbClr val="58595B"/>
      </a:dk1>
      <a:lt1>
        <a:srgbClr val="FFFFFF"/>
      </a:lt1>
      <a:dk2>
        <a:srgbClr val="B1BCBE"/>
      </a:dk2>
      <a:lt2>
        <a:srgbClr val="F2EEE4"/>
      </a:lt2>
      <a:accent1>
        <a:srgbClr val="282E4E"/>
      </a:accent1>
      <a:accent2>
        <a:srgbClr val="005D83"/>
      </a:accent2>
      <a:accent3>
        <a:srgbClr val="00B3E9"/>
      </a:accent3>
      <a:accent4>
        <a:srgbClr val="BEAD9A"/>
      </a:accent4>
      <a:accent5>
        <a:srgbClr val="B1BCBE"/>
      </a:accent5>
      <a:accent6>
        <a:srgbClr val="F2EEE4"/>
      </a:accent6>
      <a:hlink>
        <a:srgbClr val="005D83"/>
      </a:hlink>
      <a:folHlink>
        <a:srgbClr val="282E4E"/>
      </a:folHlink>
    </a:clrScheme>
    <a:fontScheme name="Vanderbilt 2025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c93526-2e38-4ac8-a7a4-8e0d8d79bfbe" xsi:nil="true"/>
    <lcf76f155ced4ddcb4097134ff3c332f xmlns="7547a300-2909-42fb-98df-c044f3b3c98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9FE7FF20C02744826AD812ACC12516" ma:contentTypeVersion="19" ma:contentTypeDescription="Create a new document." ma:contentTypeScope="" ma:versionID="b1e17cae391bb7fc092b66e249f1eb62">
  <xsd:schema xmlns:xsd="http://www.w3.org/2001/XMLSchema" xmlns:xs="http://www.w3.org/2001/XMLSchema" xmlns:p="http://schemas.microsoft.com/office/2006/metadata/properties" xmlns:ns2="7547a300-2909-42fb-98df-c044f3b3c983" xmlns:ns3="e5c93526-2e38-4ac8-a7a4-8e0d8d79bfbe" targetNamespace="http://schemas.microsoft.com/office/2006/metadata/properties" ma:root="true" ma:fieldsID="28a032b9cb8ab0f86d9f41267a41b949" ns2:_="" ns3:_="">
    <xsd:import namespace="7547a300-2909-42fb-98df-c044f3b3c983"/>
    <xsd:import namespace="e5c93526-2e38-4ac8-a7a4-8e0d8d79bf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7a300-2909-42fb-98df-c044f3b3c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e07b1ff-87ca-41ea-8f42-2e31685bcc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93526-2e38-4ac8-a7a4-8e0d8d79bfb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01f74e-45c3-43bd-9408-b178c258dcc2}" ma:internalName="TaxCatchAll" ma:showField="CatchAllData" ma:web="e5c93526-2e38-4ac8-a7a4-8e0d8d79bf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F843CE-5EFF-45A8-AE4B-48CDB00F4F9C}">
  <ds:schemaRefs>
    <ds:schemaRef ds:uri="http://schemas.microsoft.com/office/2006/metadata/properties"/>
    <ds:schemaRef ds:uri="http://schemas.microsoft.com/office/infopath/2007/PartnerControls"/>
    <ds:schemaRef ds:uri="e5c93526-2e38-4ac8-a7a4-8e0d8d79bfbe"/>
    <ds:schemaRef ds:uri="7547a300-2909-42fb-98df-c044f3b3c983"/>
  </ds:schemaRefs>
</ds:datastoreItem>
</file>

<file path=customXml/itemProps2.xml><?xml version="1.0" encoding="utf-8"?>
<ds:datastoreItem xmlns:ds="http://schemas.openxmlformats.org/officeDocument/2006/customXml" ds:itemID="{2CECABDA-78EF-49A8-BA1E-5B4F68C3CE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31C0CB-559B-4752-B7F4-AF11E3A3382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10322</TotalTime>
  <Words>581</Words>
  <Application>Microsoft Office PowerPoint</Application>
  <PresentationFormat>Custom</PresentationFormat>
  <Paragraphs>117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Antonio</vt:lpstr>
      <vt:lpstr>Arial</vt:lpstr>
      <vt:lpstr>Inter</vt:lpstr>
      <vt:lpstr>Lato</vt:lpstr>
      <vt:lpstr>Aptos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Notes:  1. Correct fonts won’t load until you open this in PowerPoint (e.g., if you’re previewing this in your browser it’ll look uglier than it actually is).  2. Generate QR codes here: https://www.qrcode-monkey.com/</dc:title>
  <dc:creator>Morrison, Mike</dc:creator>
  <cp:lastModifiedBy>Hobensack, Mollie</cp:lastModifiedBy>
  <cp:revision>129</cp:revision>
  <dcterms:created xsi:type="dcterms:W3CDTF">2019-07-02T13:39:34Z</dcterms:created>
  <dcterms:modified xsi:type="dcterms:W3CDTF">2026-08-19T14:54:58Z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2c8cef-6f2b-4af1-b4ac-d815ff795cd6_Enabled">
    <vt:lpwstr>true</vt:lpwstr>
  </property>
  <property fmtid="{D5CDD505-2E9C-101B-9397-08002B2CF9AE}" pid="3" name="MSIP_Label_792c8cef-6f2b-4af1-b4ac-d815ff795cd6_SetDate">
    <vt:lpwstr>2022-11-11T17:22:30Z</vt:lpwstr>
  </property>
  <property fmtid="{D5CDD505-2E9C-101B-9397-08002B2CF9AE}" pid="4" name="MSIP_Label_792c8cef-6f2b-4af1-b4ac-d815ff795cd6_Method">
    <vt:lpwstr>Standard</vt:lpwstr>
  </property>
  <property fmtid="{D5CDD505-2E9C-101B-9397-08002B2CF9AE}" pid="5" name="MSIP_Label_792c8cef-6f2b-4af1-b4ac-d815ff795cd6_Name">
    <vt:lpwstr>VUMC General</vt:lpwstr>
  </property>
  <property fmtid="{D5CDD505-2E9C-101B-9397-08002B2CF9AE}" pid="6" name="MSIP_Label_792c8cef-6f2b-4af1-b4ac-d815ff795cd6_SiteId">
    <vt:lpwstr>ef575030-1424-4ed8-b83c-12c533d879ab</vt:lpwstr>
  </property>
  <property fmtid="{D5CDD505-2E9C-101B-9397-08002B2CF9AE}" pid="7" name="MSIP_Label_792c8cef-6f2b-4af1-b4ac-d815ff795cd6_ActionId">
    <vt:lpwstr>05b5dc96-7e6e-4ab5-8251-93dcf3ca15dc</vt:lpwstr>
  </property>
  <property fmtid="{D5CDD505-2E9C-101B-9397-08002B2CF9AE}" pid="8" name="MSIP_Label_792c8cef-6f2b-4af1-b4ac-d815ff795cd6_ContentBits">
    <vt:lpwstr>0</vt:lpwstr>
  </property>
  <property fmtid="{D5CDD505-2E9C-101B-9397-08002B2CF9AE}" pid="9" name="ContentTypeId">
    <vt:lpwstr>0x0101005A9FE7FF20C02744826AD812ACC12516</vt:lpwstr>
  </property>
  <property fmtid="{D5CDD505-2E9C-101B-9397-08002B2CF9AE}" pid="10" name="MediaServiceImageTags">
    <vt:lpwstr/>
  </property>
</Properties>
</file>