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6"/>
  </p:notesMasterIdLst>
  <p:sldIdLst>
    <p:sldId id="307" r:id="rId5"/>
  </p:sldIdLst>
  <p:sldSz cx="43891200" cy="32918400"/>
  <p:notesSz cx="6858000" cy="9144000"/>
  <p:embeddedFontLst>
    <p:embeddedFont>
      <p:font typeface="Inter" panose="02000503000000020004" pitchFamily="2" charset="0"/>
      <p:regular r:id="rId7"/>
      <p:bold r:id="rId8"/>
      <p:italic r:id="rId9"/>
      <p:boldItalic r:id="rId10"/>
    </p:embeddedFont>
    <p:embeddedFont>
      <p:font typeface="Tahoma" panose="020B0604030504040204" pitchFamily="34" charset="0"/>
      <p:regular r:id="rId11"/>
      <p:bold r:id="rId1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ster" id="{BA8E2A11-A879-441C-8BBE-060327DA7DE7}">
          <p14:sldIdLst>
            <p14:sldId id="307"/>
          </p14:sldIdLst>
        </p14:section>
      </p14:sectionLst>
    </p:ext>
    <p:ext uri="{EFAFB233-063F-42B5-8137-9DF3F51BA10A}">
      <p15:sldGuideLst xmlns:p15="http://schemas.microsoft.com/office/powerpoint/2012/main">
        <p15:guide id="2" pos="13824" userDrawn="1">
          <p15:clr>
            <a:srgbClr val="A4A3A4"/>
          </p15:clr>
        </p15:guide>
        <p15:guide id="6" orient="horz" pos="576" userDrawn="1">
          <p15:clr>
            <a:srgbClr val="A4A3A4"/>
          </p15:clr>
        </p15:guide>
        <p15:guide id="9" pos="576" userDrawn="1">
          <p15:clr>
            <a:srgbClr val="A4A3A4"/>
          </p15:clr>
        </p15:guide>
        <p15:guide id="14" pos="20736" userDrawn="1">
          <p15:clr>
            <a:srgbClr val="A4A3A4"/>
          </p15:clr>
        </p15:guide>
        <p15:guide id="16" orient="horz" pos="20160" userDrawn="1">
          <p15:clr>
            <a:srgbClr val="A4A3A4"/>
          </p15:clr>
        </p15:guide>
        <p15:guide id="17" pos="6912" userDrawn="1">
          <p15:clr>
            <a:srgbClr val="A4A3A4"/>
          </p15:clr>
        </p15:guide>
        <p15:guide id="18" pos="2707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669FAF-7B94-98D6-0841-9AA5A5E969A8}" name="Ancker, Jessica S" initials="JA" userId="S::jessica.s.ancker@vumc.org::bc39d56a-c79e-4906-9061-edd7b0f4ba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9248"/>
    <a:srgbClr val="FEEEB6"/>
    <a:srgbClr val="FBFBFB"/>
    <a:srgbClr val="6B6B6B"/>
    <a:srgbClr val="0D0D0D"/>
    <a:srgbClr val="31092D"/>
    <a:srgbClr val="E1F1F4"/>
    <a:srgbClr val="8DC63F"/>
    <a:srgbClr val="FBE2A3"/>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81" autoAdjust="0"/>
    <p:restoredTop sz="95662" autoAdjust="0"/>
  </p:normalViewPr>
  <p:slideViewPr>
    <p:cSldViewPr snapToGrid="0" showGuides="1">
      <p:cViewPr varScale="1">
        <p:scale>
          <a:sx n="23" d="100"/>
          <a:sy n="23" d="100"/>
        </p:scale>
        <p:origin x="1120" y="296"/>
      </p:cViewPr>
      <p:guideLst>
        <p:guide pos="13824"/>
        <p:guide orient="horz" pos="576"/>
        <p:guide pos="576"/>
        <p:guide pos="20736"/>
        <p:guide orient="horz" pos="20160"/>
        <p:guide pos="6912"/>
        <p:guide pos="2707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CB04D-1C75-43E0-9B64-B7DDAA42BB2C}" type="datetimeFigureOut">
              <a:rPr lang="en-US" smtClean="0"/>
              <a:t>9/3/26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C2670-3342-473C-969D-FDFF399F2050}" type="slidenum">
              <a:rPr lang="en-US" smtClean="0"/>
              <a:t>‹#›</a:t>
            </a:fld>
            <a:endParaRPr lang="en-US"/>
          </a:p>
        </p:txBody>
      </p:sp>
    </p:spTree>
    <p:extLst>
      <p:ext uri="{BB962C8B-B14F-4D97-AF65-F5344CB8AC3E}">
        <p14:creationId xmlns:p14="http://schemas.microsoft.com/office/powerpoint/2010/main" val="83174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Notes:</a:t>
            </a:r>
          </a:p>
          <a:p>
            <a:pPr marL="171450" indent="-171450">
              <a:buFont typeface="Arial" panose="020B0604020202020204" pitchFamily="34" charset="0"/>
              <a:buChar char="•"/>
            </a:pPr>
            <a:r>
              <a:rPr lang="en-US" dirty="0"/>
              <a:t>In </a:t>
            </a:r>
            <a:r>
              <a:rPr lang="en-US" dirty="0" err="1"/>
              <a:t>Powerpoint</a:t>
            </a:r>
            <a:r>
              <a:rPr lang="en-US" dirty="0"/>
              <a:t>, click View &gt; Guides</a:t>
            </a:r>
          </a:p>
          <a:p>
            <a:pPr marL="171450" indent="-171450">
              <a:buFont typeface="Arial" panose="020B0604020202020204" pitchFamily="34" charset="0"/>
              <a:buChar char="•"/>
            </a:pPr>
            <a:r>
              <a:rPr lang="en-US" dirty="0"/>
              <a:t>Keep text within gutter guides.</a:t>
            </a:r>
          </a:p>
          <a:p>
            <a:pPr marL="171450" indent="-171450">
              <a:buFont typeface="Arial" panose="020B0604020202020204" pitchFamily="34" charset="0"/>
              <a:buChar char="•"/>
            </a:pPr>
            <a:r>
              <a:rPr lang="en-US" dirty="0"/>
              <a:t>Author list: Don’t split names onto two lines (e.g., “Jimmy [break] Smith”). If that happens, use a new line, unless you need the space. </a:t>
            </a:r>
            <a:r>
              <a:rPr lang="en-US" b="1" dirty="0"/>
              <a:t>Bold the first names of anybody who’s presenting</a:t>
            </a:r>
            <a:r>
              <a:rPr lang="en-US" dirty="0"/>
              <a:t> in person.</a:t>
            </a:r>
          </a:p>
          <a:p>
            <a:pPr marL="171450" indent="-171450">
              <a:buFont typeface="Arial" panose="020B0604020202020204" pitchFamily="34" charset="0"/>
              <a:buChar char="•"/>
            </a:pPr>
            <a:r>
              <a:rPr lang="en-US" dirty="0"/>
              <a:t>Intro/methods/result: </a:t>
            </a:r>
            <a:r>
              <a:rPr lang="en-US" b="1" dirty="0"/>
              <a:t>Do not drop below font size 28</a:t>
            </a:r>
            <a:r>
              <a:rPr lang="en-US" dirty="0"/>
              <a:t>, but if you have extra space, jack up the font size until the space is full.</a:t>
            </a:r>
          </a:p>
          <a:p>
            <a:pPr marL="171450" indent="-171450">
              <a:buFont typeface="Arial" panose="020B0604020202020204" pitchFamily="34" charset="0"/>
              <a:buChar char="•"/>
            </a:pPr>
            <a:r>
              <a:rPr lang="en-US" dirty="0"/>
              <a:t>Do not use color in the sidebars except in graphs/figures. It’ll pull attention from the center and slow interpretation for passersby.</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26C2670-3342-473C-969D-FDFF399F2050}" type="slidenum">
              <a:rPr lang="en-US" smtClean="0"/>
              <a:t>1</a:t>
            </a:fld>
            <a:endParaRPr lang="en-US"/>
          </a:p>
        </p:txBody>
      </p:sp>
    </p:spTree>
    <p:extLst>
      <p:ext uri="{BB962C8B-B14F-4D97-AF65-F5344CB8AC3E}">
        <p14:creationId xmlns:p14="http://schemas.microsoft.com/office/powerpoint/2010/main" val="896718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88985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3181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135061-2F74-46D4-9F8F-C77EF304855D}"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82984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135061-2F74-46D4-9F8F-C77EF304855D}"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207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135061-2F74-46D4-9F8F-C77EF304855D}" type="datetimeFigureOut">
              <a:rPr lang="en-US" smtClean="0"/>
              <a:t>9/3/26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85292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135061-2F74-46D4-9F8F-C77EF304855D}" type="datetimeFigureOut">
              <a:rPr lang="en-US" smtClean="0"/>
              <a:t>9/3/26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98336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35061-2F74-46D4-9F8F-C77EF304855D}" type="datetimeFigureOut">
              <a:rPr lang="en-US" smtClean="0"/>
              <a:t>9/3/26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207679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64519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247546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667478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866558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3F135061-2F74-46D4-9F8F-C77EF304855D}" type="datetimeFigureOut">
              <a:rPr lang="en-US" smtClean="0"/>
              <a:t>9/3/26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63FC52CE-B062-47D6-A8CB-AF6B214D1AE5}" type="slidenum">
              <a:rPr lang="en-US" smtClean="0"/>
              <a:t>‹#›</a:t>
            </a:fld>
            <a:endParaRPr lang="en-US"/>
          </a:p>
        </p:txBody>
      </p:sp>
    </p:spTree>
    <p:extLst>
      <p:ext uri="{BB962C8B-B14F-4D97-AF65-F5344CB8AC3E}">
        <p14:creationId xmlns:p14="http://schemas.microsoft.com/office/powerpoint/2010/main" val="26215262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8" name="Picture 97" descr="A high angle view of a city&#10;&#10;AI-generated content may be incorrect.">
            <a:extLst>
              <a:ext uri="{FF2B5EF4-FFF2-40B4-BE49-F238E27FC236}">
                <a16:creationId xmlns:a16="http://schemas.microsoft.com/office/drawing/2014/main" id="{9C2B2C0E-6BE6-D714-91F4-011E22459FF0}"/>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b="26917"/>
          <a:stretch/>
        </p:blipFill>
        <p:spPr>
          <a:xfrm>
            <a:off x="14623182" y="25840191"/>
            <a:ext cx="14630400" cy="7078209"/>
          </a:xfrm>
          <a:prstGeom prst="rect">
            <a:avLst/>
          </a:prstGeom>
        </p:spPr>
      </p:pic>
      <p:sp>
        <p:nvSpPr>
          <p:cNvPr id="26" name="Rectangle 25">
            <a:extLst>
              <a:ext uri="{FF2B5EF4-FFF2-40B4-BE49-F238E27FC236}">
                <a16:creationId xmlns:a16="http://schemas.microsoft.com/office/drawing/2014/main" id="{57A6C5C0-5810-D86C-76CF-97D03D02E853}"/>
              </a:ext>
            </a:extLst>
          </p:cNvPr>
          <p:cNvSpPr/>
          <p:nvPr/>
        </p:nvSpPr>
        <p:spPr>
          <a:xfrm>
            <a:off x="-7213" y="-17141"/>
            <a:ext cx="43891199" cy="57580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3">
              <a:solidFill>
                <a:schemeClr val="bg1"/>
              </a:solidFill>
              <a:latin typeface="Inter" panose="02000503000000020004" pitchFamily="2" charset="0"/>
              <a:ea typeface="Inter" panose="02000503000000020004" pitchFamily="2" charset="0"/>
            </a:endParaRPr>
          </a:p>
        </p:txBody>
      </p:sp>
      <p:sp>
        <p:nvSpPr>
          <p:cNvPr id="27" name="TextBox 26">
            <a:extLst>
              <a:ext uri="{FF2B5EF4-FFF2-40B4-BE49-F238E27FC236}">
                <a16:creationId xmlns:a16="http://schemas.microsoft.com/office/drawing/2014/main" id="{BE84E22F-315B-A2F4-236F-1C6686BAD1CC}"/>
              </a:ext>
            </a:extLst>
          </p:cNvPr>
          <p:cNvSpPr txBox="1"/>
          <p:nvPr/>
        </p:nvSpPr>
        <p:spPr>
          <a:xfrm>
            <a:off x="921613" y="-16889"/>
            <a:ext cx="42062397" cy="3016210"/>
          </a:xfrm>
          <a:prstGeom prst="rect">
            <a:avLst/>
          </a:prstGeom>
          <a:noFill/>
        </p:spPr>
        <p:txBody>
          <a:bodyPr wrap="square" lIns="457200" rIns="457200">
            <a:spAutoFit/>
          </a:bodyPr>
          <a:lstStyle/>
          <a:p>
            <a:pPr algn="ctr"/>
            <a:r>
              <a:rPr lang="en-US" sz="9500" b="1" dirty="0">
                <a:solidFill>
                  <a:schemeClr val="bg1"/>
                </a:solidFill>
                <a:latin typeface="+mj-lt"/>
                <a:ea typeface="Inter" panose="02000503000000020004" pitchFamily="2" charset="0"/>
                <a:cs typeface="Times New Roman" panose="02020603050405020304" pitchFamily="18" charset="0"/>
              </a:rPr>
              <a:t>Clinician responses to suicide risk screening in primary care: </a:t>
            </a:r>
          </a:p>
          <a:p>
            <a:pPr algn="ctr"/>
            <a:r>
              <a:rPr lang="en-US" sz="9500" b="1" dirty="0">
                <a:solidFill>
                  <a:schemeClr val="bg1"/>
                </a:solidFill>
                <a:latin typeface="+mj-lt"/>
                <a:ea typeface="Inter" panose="02000503000000020004" pitchFamily="2" charset="0"/>
                <a:cs typeface="Times New Roman" panose="02020603050405020304" pitchFamily="18" charset="0"/>
              </a:rPr>
              <a:t>Health system-wide observational study using clinical notes</a:t>
            </a:r>
          </a:p>
        </p:txBody>
      </p:sp>
      <p:sp>
        <p:nvSpPr>
          <p:cNvPr id="28" name="TextBox 27">
            <a:extLst>
              <a:ext uri="{FF2B5EF4-FFF2-40B4-BE49-F238E27FC236}">
                <a16:creationId xmlns:a16="http://schemas.microsoft.com/office/drawing/2014/main" id="{FFE04B5D-5410-4EF1-A8C7-66C4F770FA56}"/>
              </a:ext>
            </a:extLst>
          </p:cNvPr>
          <p:cNvSpPr txBox="1"/>
          <p:nvPr/>
        </p:nvSpPr>
        <p:spPr>
          <a:xfrm>
            <a:off x="7214" y="2997313"/>
            <a:ext cx="42976793" cy="2862322"/>
          </a:xfrm>
          <a:prstGeom prst="rect">
            <a:avLst/>
          </a:prstGeom>
          <a:noFill/>
        </p:spPr>
        <p:txBody>
          <a:bodyPr wrap="square">
            <a:spAutoFit/>
          </a:bodyPr>
          <a:lstStyle/>
          <a:p>
            <a:pPr algn="ctr"/>
            <a:r>
              <a:rPr lang="en-US" sz="5500" b="1" dirty="0">
                <a:solidFill>
                  <a:schemeClr val="bg1"/>
                </a:solidFill>
                <a:latin typeface="+mj-lt"/>
                <a:ea typeface="Inter" panose="02000503000000020004" pitchFamily="2" charset="0"/>
                <a:cs typeface="Times New Roman" panose="02020603050405020304" pitchFamily="18" charset="0"/>
              </a:rPr>
              <a:t>Hyunjoon Lee, MS, Cathy Shyr, PhD, Allison B. McCoy, PhD, Cosmin A. Bejan, PhD, Julian Genkins, MD,</a:t>
            </a:r>
          </a:p>
          <a:p>
            <a:pPr algn="ctr"/>
            <a:r>
              <a:rPr lang="en-US" sz="5500" b="1" dirty="0">
                <a:solidFill>
                  <a:schemeClr val="bg1"/>
                </a:solidFill>
                <a:latin typeface="+mj-lt"/>
                <a:ea typeface="Inter" panose="02000503000000020004" pitchFamily="2" charset="0"/>
                <a:cs typeface="Times New Roman" panose="02020603050405020304" pitchFamily="18" charset="0"/>
              </a:rPr>
              <a:t>Jessica S. Ancker, PhD, MPH, Adam Wright, PhD, Katherine M. Schafer, PhD</a:t>
            </a:r>
            <a:r>
              <a:rPr lang="en-US" sz="5500" b="1" baseline="30000" dirty="0">
                <a:solidFill>
                  <a:schemeClr val="bg1"/>
                </a:solidFill>
                <a:latin typeface="+mj-lt"/>
                <a:ea typeface="Inter" panose="02000503000000020004" pitchFamily="2" charset="0"/>
                <a:cs typeface="Times New Roman" panose="02020603050405020304" pitchFamily="18" charset="0"/>
              </a:rPr>
              <a:t>*</a:t>
            </a:r>
            <a:r>
              <a:rPr lang="en-US" sz="5500" b="1" dirty="0">
                <a:solidFill>
                  <a:schemeClr val="bg1"/>
                </a:solidFill>
                <a:latin typeface="+mj-lt"/>
                <a:ea typeface="Inter" panose="02000503000000020004" pitchFamily="2" charset="0"/>
                <a:cs typeface="Times New Roman" panose="02020603050405020304" pitchFamily="18" charset="0"/>
              </a:rPr>
              <a:t>, Colin G. Walsh, MD, MA</a:t>
            </a:r>
            <a:r>
              <a:rPr lang="en-US" sz="5500" b="1" baseline="30000" dirty="0">
                <a:solidFill>
                  <a:schemeClr val="bg1"/>
                </a:solidFill>
                <a:latin typeface="+mj-lt"/>
                <a:ea typeface="Inter" panose="02000503000000020004" pitchFamily="2" charset="0"/>
                <a:cs typeface="Times New Roman" panose="02020603050405020304" pitchFamily="18" charset="0"/>
              </a:rPr>
              <a:t>*</a:t>
            </a:r>
            <a:br>
              <a:rPr lang="en-US" sz="6600" dirty="0">
                <a:solidFill>
                  <a:schemeClr val="bg1"/>
                </a:solidFill>
                <a:latin typeface="+mj-lt"/>
                <a:ea typeface="Inter" panose="02000503000000020004" pitchFamily="2" charset="0"/>
                <a:cs typeface="Times New Roman" panose="02020603050405020304" pitchFamily="18" charset="0"/>
              </a:rPr>
            </a:br>
            <a:endParaRPr lang="en-US" sz="1500" dirty="0">
              <a:solidFill>
                <a:schemeClr val="bg1"/>
              </a:solidFill>
              <a:latin typeface="+mj-lt"/>
              <a:ea typeface="Inter" panose="02000503000000020004" pitchFamily="2" charset="0"/>
              <a:cs typeface="Times New Roman" panose="02020603050405020304" pitchFamily="18" charset="0"/>
            </a:endParaRPr>
          </a:p>
          <a:p>
            <a:pPr algn="ctr"/>
            <a:r>
              <a:rPr lang="en-US" sz="5500" dirty="0">
                <a:solidFill>
                  <a:schemeClr val="bg1"/>
                </a:solidFill>
                <a:latin typeface="+mj-lt"/>
                <a:ea typeface="Inter" panose="02000503000000020004" pitchFamily="2" charset="0"/>
                <a:cs typeface="Times New Roman" panose="02020603050405020304" pitchFamily="18" charset="0"/>
              </a:rPr>
              <a:t>Department of Biomedical Informatics, Vanderbilt University Medical Center</a:t>
            </a:r>
            <a:endParaRPr lang="en-US" sz="5500" b="1" dirty="0">
              <a:solidFill>
                <a:schemeClr val="bg1"/>
              </a:solidFill>
              <a:latin typeface="+mj-lt"/>
              <a:ea typeface="Inter" panose="02000503000000020004" pitchFamily="2" charset="0"/>
              <a:cs typeface="Times New Roman" panose="02020603050405020304" pitchFamily="18" charset="0"/>
            </a:endParaRPr>
          </a:p>
        </p:txBody>
      </p:sp>
      <p:sp>
        <p:nvSpPr>
          <p:cNvPr id="29" name="Rectangle 28">
            <a:extLst>
              <a:ext uri="{FF2B5EF4-FFF2-40B4-BE49-F238E27FC236}">
                <a16:creationId xmlns:a16="http://schemas.microsoft.com/office/drawing/2014/main" id="{DFCE64AC-4140-94A6-3F84-7D989D4E1A99}"/>
              </a:ext>
            </a:extLst>
          </p:cNvPr>
          <p:cNvSpPr/>
          <p:nvPr/>
        </p:nvSpPr>
        <p:spPr>
          <a:xfrm>
            <a:off x="14637612" y="5773457"/>
            <a:ext cx="14630400" cy="27172382"/>
          </a:xfrm>
          <a:prstGeom prst="rect">
            <a:avLst/>
          </a:prstGeom>
          <a:gradFill>
            <a:gsLst>
              <a:gs pos="70000">
                <a:schemeClr val="accent2"/>
              </a:gs>
              <a:gs pos="100000">
                <a:schemeClr val="accent2">
                  <a:alpha val="50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457200" rIns="457200" rtlCol="0" anchor="ctr"/>
          <a:lstStyle/>
          <a:p>
            <a:pPr algn="ctr"/>
            <a:endParaRPr lang="en-US" sz="14000" dirty="0">
              <a:solidFill>
                <a:schemeClr val="tx1"/>
              </a:solidFill>
              <a:latin typeface="+mj-lt"/>
              <a:cs typeface="Times New Roman" panose="02020603050405020304" pitchFamily="18" charset="0"/>
            </a:endParaRPr>
          </a:p>
        </p:txBody>
      </p:sp>
      <p:sp>
        <p:nvSpPr>
          <p:cNvPr id="31" name="Rectangle 30">
            <a:extLst>
              <a:ext uri="{FF2B5EF4-FFF2-40B4-BE49-F238E27FC236}">
                <a16:creationId xmlns:a16="http://schemas.microsoft.com/office/drawing/2014/main" id="{3784C310-E0B1-27CE-1050-AD42CBFB19DD}"/>
              </a:ext>
            </a:extLst>
          </p:cNvPr>
          <p:cNvSpPr/>
          <p:nvPr/>
        </p:nvSpPr>
        <p:spPr>
          <a:xfrm>
            <a:off x="42976796" y="-11995"/>
            <a:ext cx="914404" cy="5760720"/>
          </a:xfrm>
          <a:prstGeom prst="rect">
            <a:avLst/>
          </a:prstGeom>
          <a:gradFill flip="none" rotWithShape="1">
            <a:gsLst>
              <a:gs pos="0">
                <a:srgbClr val="FEEEB6"/>
              </a:gs>
              <a:gs pos="100000">
                <a:srgbClr val="B49248"/>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7C434FD2-0B65-E148-B077-354818040666}"/>
              </a:ext>
            </a:extLst>
          </p:cNvPr>
          <p:cNvSpPr txBox="1"/>
          <p:nvPr/>
        </p:nvSpPr>
        <p:spPr>
          <a:xfrm>
            <a:off x="168196" y="5979244"/>
            <a:ext cx="15152426" cy="26585227"/>
          </a:xfrm>
          <a:prstGeom prst="rect">
            <a:avLst/>
          </a:prstGeom>
          <a:noFill/>
        </p:spPr>
        <p:txBody>
          <a:bodyPr wrap="square" lIns="91440" tIns="91440" rIns="457200" bIns="91440" rtlCol="0">
            <a:spAutoFit/>
          </a:bodyPr>
          <a:lstStyle/>
          <a:p>
            <a:pPr>
              <a:lnSpc>
                <a:spcPct val="120000"/>
              </a:lnSpc>
            </a:pPr>
            <a:r>
              <a:rPr lang="en-US" sz="5200" b="1" dirty="0">
                <a:ea typeface="Inter" panose="02000503000000020004" pitchFamily="2" charset="0"/>
                <a:cs typeface="Times New Roman" panose="02020603050405020304" pitchFamily="18" charset="0"/>
              </a:rPr>
              <a:t>INTRODUCTION</a:t>
            </a:r>
          </a:p>
          <a:p>
            <a:pPr marL="587845" indent="-587845">
              <a:lnSpc>
                <a:spcPct val="120000"/>
              </a:lnSpc>
              <a:buFont typeface="Arial" panose="020B0604020202020204" pitchFamily="34" charset="0"/>
              <a:buChar char="•"/>
            </a:pPr>
            <a:r>
              <a:rPr lang="en-US" sz="5200" dirty="0">
                <a:ea typeface="Inter" panose="02000503000000020004" pitchFamily="2" charset="0"/>
                <a:cs typeface="Tahoma" panose="020B0604030504040204" pitchFamily="34" charset="0"/>
              </a:rPr>
              <a:t>Do primary care physicians respond to positive suicide risk screenings (Patient Health Questionnaire [PHQ-9]) in an evidence-based manner?</a:t>
            </a:r>
          </a:p>
          <a:p>
            <a:pPr>
              <a:lnSpc>
                <a:spcPct val="120000"/>
              </a:lnSpc>
            </a:pPr>
            <a:endParaRPr lang="en-US" sz="1000" dirty="0">
              <a:ea typeface="Inter" panose="02000503000000020004" pitchFamily="2" charset="0"/>
              <a:cs typeface="Tahoma" panose="020B0604030504040204" pitchFamily="34" charset="0"/>
            </a:endParaRPr>
          </a:p>
          <a:p>
            <a:pPr marL="587845" indent="-587845">
              <a:lnSpc>
                <a:spcPct val="120000"/>
              </a:lnSpc>
              <a:buFont typeface="Arial" panose="020B0604020202020204" pitchFamily="34" charset="0"/>
              <a:buChar char="•"/>
            </a:pPr>
            <a:r>
              <a:rPr lang="en-US" sz="5200" dirty="0">
                <a:ea typeface="Inter" panose="02000503000000020004" pitchFamily="2" charset="0"/>
                <a:cs typeface="Tahoma" panose="020B0604030504040204" pitchFamily="34" charset="0"/>
              </a:rPr>
              <a:t>Emphasis has been on patient completion rates; </a:t>
            </a:r>
            <a:r>
              <a:rPr lang="en-US" sz="5200" u="sng" dirty="0">
                <a:ea typeface="Inter" panose="02000503000000020004" pitchFamily="2" charset="0"/>
                <a:cs typeface="Tahoma" panose="020B0604030504040204" pitchFamily="34" charset="0"/>
              </a:rPr>
              <a:t>measuring clinician responses to patient-completed PHQ-9 is difficult.</a:t>
            </a:r>
            <a:endParaRPr lang="en-US" sz="5200" dirty="0">
              <a:ea typeface="Inter" panose="02000503000000020004" pitchFamily="2" charset="0"/>
              <a:cs typeface="Tahoma" panose="020B0604030504040204" pitchFamily="34" charset="0"/>
            </a:endParaRPr>
          </a:p>
          <a:p>
            <a:pPr>
              <a:lnSpc>
                <a:spcPct val="120000"/>
              </a:lnSpc>
            </a:pPr>
            <a:endParaRPr lang="en-US" sz="1000" dirty="0">
              <a:ea typeface="Inter" panose="02000503000000020004" pitchFamily="2" charset="0"/>
              <a:cs typeface="Tahoma" panose="020B0604030504040204" pitchFamily="34" charset="0"/>
            </a:endParaRPr>
          </a:p>
          <a:p>
            <a:pPr marL="587845" indent="-587845">
              <a:lnSpc>
                <a:spcPct val="120000"/>
              </a:lnSpc>
              <a:buFont typeface="Arial" panose="020B0604020202020204" pitchFamily="34" charset="0"/>
              <a:buChar char="•"/>
            </a:pPr>
            <a:r>
              <a:rPr lang="en-US" sz="5200" b="1" dirty="0">
                <a:ea typeface="Inter" panose="02000503000000020004" pitchFamily="2" charset="0"/>
                <a:cs typeface="Tahoma" panose="020B0604030504040204" pitchFamily="34" charset="0"/>
              </a:rPr>
              <a:t>Objective: Measure and assess clinician responses to patient-completed PHQ-9 item 9 using large language models (LLMs) applied to clinical notes.</a:t>
            </a:r>
            <a:endParaRPr lang="en-US" sz="5200" dirty="0">
              <a:ea typeface="Inter" panose="02000503000000020004" pitchFamily="2" charset="0"/>
              <a:cs typeface="Tahoma" panose="020B0604030504040204" pitchFamily="34" charset="0"/>
            </a:endParaRPr>
          </a:p>
          <a:p>
            <a:pPr>
              <a:lnSpc>
                <a:spcPct val="120000"/>
              </a:lnSpc>
            </a:pPr>
            <a:endParaRPr lang="en-US" sz="5200" b="1" dirty="0">
              <a:ea typeface="Inter" panose="02000503000000020004" pitchFamily="2" charset="0"/>
              <a:cs typeface="Times New Roman" panose="02020603050405020304" pitchFamily="18" charset="0"/>
            </a:endParaRPr>
          </a:p>
          <a:p>
            <a:pPr>
              <a:lnSpc>
                <a:spcPct val="120000"/>
              </a:lnSpc>
            </a:pPr>
            <a:r>
              <a:rPr lang="en-US" sz="5200" b="1" dirty="0">
                <a:ea typeface="Inter" panose="02000503000000020004" pitchFamily="2" charset="0"/>
                <a:cs typeface="Times New Roman" panose="02020603050405020304" pitchFamily="18" charset="0"/>
              </a:rPr>
              <a:t>METHODS</a:t>
            </a:r>
            <a:endParaRPr lang="en-US" sz="5200" dirty="0">
              <a:ea typeface="Tahoma" panose="020B0604030504040204" pitchFamily="34" charset="0"/>
              <a:cs typeface="Tahoma" panose="020B0604030504040204" pitchFamily="34" charset="0"/>
            </a:endParaRPr>
          </a:p>
          <a:p>
            <a:pPr marL="685800" indent="-685800">
              <a:lnSpc>
                <a:spcPct val="120000"/>
              </a:lnSpc>
              <a:buFont typeface="Arial" panose="020B0604020202020204" pitchFamily="34" charset="0"/>
              <a:buChar char="•"/>
            </a:pPr>
            <a:r>
              <a:rPr lang="en-US" sz="5200" dirty="0">
                <a:ea typeface="Tahoma" panose="020B0604030504040204" pitchFamily="34" charset="0"/>
                <a:cs typeface="Tahoma" panose="020B0604030504040204" pitchFamily="34" charset="0"/>
              </a:rPr>
              <a:t>We evaluated the performance of LLM-extracted (Qwen3 14B, GPT-4.1 mini, GPT-5.4) clinician responses against 200 manually annotated notes.</a:t>
            </a:r>
          </a:p>
          <a:p>
            <a:pPr marL="685800" indent="-685800">
              <a:lnSpc>
                <a:spcPct val="120000"/>
              </a:lnSpc>
              <a:buFont typeface="Arial" panose="020B0604020202020204" pitchFamily="34" charset="0"/>
              <a:buChar char="•"/>
            </a:pPr>
            <a:endParaRPr lang="en-US" sz="1000" dirty="0">
              <a:ea typeface="Tahoma" panose="020B0604030504040204" pitchFamily="34" charset="0"/>
              <a:cs typeface="Tahoma" panose="020B0604030504040204" pitchFamily="34" charset="0"/>
            </a:endParaRPr>
          </a:p>
          <a:p>
            <a:pPr marL="685800" indent="-685800">
              <a:lnSpc>
                <a:spcPct val="120000"/>
              </a:lnSpc>
              <a:buFont typeface="Arial" panose="020B0604020202020204" pitchFamily="34" charset="0"/>
              <a:buChar char="•"/>
            </a:pPr>
            <a:r>
              <a:rPr lang="en-US" sz="5200" dirty="0">
                <a:ea typeface="Tahoma" panose="020B0604030504040204" pitchFamily="34" charset="0"/>
                <a:cs typeface="Tahoma" panose="020B0604030504040204" pitchFamily="34" charset="0"/>
              </a:rPr>
              <a:t>Among patients who screened positive </a:t>
            </a:r>
          </a:p>
          <a:p>
            <a:pPr>
              <a:lnSpc>
                <a:spcPct val="120000"/>
              </a:lnSpc>
            </a:pPr>
            <a:r>
              <a:rPr lang="en-US" sz="5200" dirty="0">
                <a:ea typeface="Tahoma" panose="020B0604030504040204" pitchFamily="34" charset="0"/>
                <a:cs typeface="Tahoma" panose="020B0604030504040204" pitchFamily="34" charset="0"/>
              </a:rPr>
              <a:t>   (N =5,589), we examined the proportion of  </a:t>
            </a:r>
          </a:p>
          <a:p>
            <a:pPr>
              <a:lnSpc>
                <a:spcPct val="120000"/>
              </a:lnSpc>
            </a:pPr>
            <a:r>
              <a:rPr lang="en-US" sz="5200" dirty="0">
                <a:ea typeface="Tahoma" panose="020B0604030504040204" pitchFamily="34" charset="0"/>
                <a:cs typeface="Tahoma" panose="020B0604030504040204" pitchFamily="34" charset="0"/>
              </a:rPr>
              <a:t>   encounters in which clinicians documented:</a:t>
            </a:r>
          </a:p>
          <a:p>
            <a:pPr marL="1828800" indent="-914400">
              <a:lnSpc>
                <a:spcPct val="120000"/>
              </a:lnSpc>
              <a:buFont typeface="+mj-lt"/>
              <a:buAutoNum type="alphaLcParenR"/>
            </a:pPr>
            <a:r>
              <a:rPr lang="en-US" sz="5200" dirty="0">
                <a:ea typeface="Tahoma" panose="020B0604030504040204" pitchFamily="34" charset="0"/>
                <a:cs typeface="Tahoma" panose="020B0604030504040204" pitchFamily="34" charset="0"/>
              </a:rPr>
              <a:t>PHQ-9 score</a:t>
            </a:r>
          </a:p>
          <a:p>
            <a:pPr marL="1828800" indent="-914400">
              <a:lnSpc>
                <a:spcPct val="120000"/>
              </a:lnSpc>
              <a:buFont typeface="+mj-lt"/>
              <a:buAutoNum type="alphaLcParenR"/>
            </a:pPr>
            <a:r>
              <a:rPr lang="en-US" sz="5200" dirty="0">
                <a:ea typeface="Tahoma" panose="020B0604030504040204" pitchFamily="34" charset="0"/>
                <a:cs typeface="Tahoma" panose="020B0604030504040204" pitchFamily="34" charset="0"/>
              </a:rPr>
              <a:t>Suicide risk assessment</a:t>
            </a:r>
          </a:p>
          <a:p>
            <a:pPr marL="1828800" indent="-914400">
              <a:lnSpc>
                <a:spcPct val="120000"/>
              </a:lnSpc>
              <a:buFont typeface="+mj-lt"/>
              <a:buAutoNum type="alphaLcParenR"/>
            </a:pPr>
            <a:r>
              <a:rPr lang="en-US" sz="5200" dirty="0">
                <a:ea typeface="Tahoma" panose="020B0604030504040204" pitchFamily="34" charset="0"/>
                <a:cs typeface="Tahoma" panose="020B0604030504040204" pitchFamily="34" charset="0"/>
              </a:rPr>
              <a:t>Safety planning</a:t>
            </a:r>
          </a:p>
          <a:p>
            <a:pPr marL="1828800" indent="-914400">
              <a:lnSpc>
                <a:spcPct val="120000"/>
              </a:lnSpc>
              <a:buFont typeface="+mj-lt"/>
              <a:buAutoNum type="alphaLcParenR"/>
            </a:pPr>
            <a:r>
              <a:rPr lang="en-US" sz="5200" dirty="0">
                <a:ea typeface="Tahoma" panose="020B0604030504040204" pitchFamily="34" charset="0"/>
                <a:cs typeface="Tahoma" panose="020B0604030504040204" pitchFamily="34" charset="0"/>
              </a:rPr>
              <a:t>Lethal means counseling</a:t>
            </a:r>
          </a:p>
          <a:p>
            <a:pPr marL="1828800" indent="-914400">
              <a:lnSpc>
                <a:spcPct val="120000"/>
              </a:lnSpc>
              <a:buFont typeface="+mj-lt"/>
              <a:buAutoNum type="alphaLcParenR"/>
            </a:pPr>
            <a:r>
              <a:rPr lang="en-US" sz="5200" dirty="0">
                <a:ea typeface="Tahoma" panose="020B0604030504040204" pitchFamily="34" charset="0"/>
                <a:cs typeface="Tahoma" panose="020B0604030504040204" pitchFamily="34" charset="0"/>
              </a:rPr>
              <a:t>Behavioral health care management</a:t>
            </a:r>
          </a:p>
        </p:txBody>
      </p:sp>
      <p:sp>
        <p:nvSpPr>
          <p:cNvPr id="60" name="TextBox 59">
            <a:extLst>
              <a:ext uri="{FF2B5EF4-FFF2-40B4-BE49-F238E27FC236}">
                <a16:creationId xmlns:a16="http://schemas.microsoft.com/office/drawing/2014/main" id="{745E8C1C-C583-632D-9168-9A2D78050A67}"/>
              </a:ext>
            </a:extLst>
          </p:cNvPr>
          <p:cNvSpPr txBox="1"/>
          <p:nvPr/>
        </p:nvSpPr>
        <p:spPr>
          <a:xfrm>
            <a:off x="18543681" y="31548433"/>
            <a:ext cx="8804306" cy="830997"/>
          </a:xfrm>
          <a:prstGeom prst="rect">
            <a:avLst/>
          </a:prstGeom>
          <a:noFill/>
        </p:spPr>
        <p:txBody>
          <a:bodyPr wrap="square" rtlCol="0">
            <a:spAutoFit/>
          </a:bodyPr>
          <a:lstStyle/>
          <a:p>
            <a:r>
              <a:rPr lang="en-US" sz="4800" b="1" dirty="0">
                <a:latin typeface="+mj-lt"/>
                <a:ea typeface="Inter" panose="02000503000000020004" pitchFamily="2" charset="0"/>
                <a:cs typeface="Tahoma" panose="020B0604030504040204" pitchFamily="34" charset="0"/>
              </a:rPr>
              <a:t>hyunjoon.lee.1@vumc.org</a:t>
            </a:r>
          </a:p>
        </p:txBody>
      </p:sp>
      <p:pic>
        <p:nvPicPr>
          <p:cNvPr id="61" name="Picture 60">
            <a:extLst>
              <a:ext uri="{FF2B5EF4-FFF2-40B4-BE49-F238E27FC236}">
                <a16:creationId xmlns:a16="http://schemas.microsoft.com/office/drawing/2014/main" id="{7DA73981-ACA3-3FC2-2D75-502681A447B1}"/>
              </a:ext>
            </a:extLst>
          </p:cNvPr>
          <p:cNvPicPr>
            <a:picLocks noChangeAspect="1"/>
          </p:cNvPicPr>
          <p:nvPr/>
        </p:nvPicPr>
        <p:blipFill rotWithShape="1">
          <a:blip r:embed="rId4"/>
          <a:srcRect l="12149" t="11571" r="13436" b="28310"/>
          <a:stretch/>
        </p:blipFill>
        <p:spPr>
          <a:xfrm>
            <a:off x="17177755" y="31560520"/>
            <a:ext cx="1131866" cy="914400"/>
          </a:xfrm>
          <a:prstGeom prst="rect">
            <a:avLst/>
          </a:prstGeom>
        </p:spPr>
      </p:pic>
      <p:sp>
        <p:nvSpPr>
          <p:cNvPr id="63" name="TextBox 62">
            <a:extLst>
              <a:ext uri="{FF2B5EF4-FFF2-40B4-BE49-F238E27FC236}">
                <a16:creationId xmlns:a16="http://schemas.microsoft.com/office/drawing/2014/main" id="{5A3B68D2-E057-95D7-A976-F5D7C0BF9842}"/>
              </a:ext>
            </a:extLst>
          </p:cNvPr>
          <p:cNvSpPr txBox="1"/>
          <p:nvPr/>
        </p:nvSpPr>
        <p:spPr>
          <a:xfrm>
            <a:off x="14623182" y="6019695"/>
            <a:ext cx="14630400" cy="8710077"/>
          </a:xfrm>
          <a:prstGeom prst="rect">
            <a:avLst/>
          </a:prstGeom>
          <a:noFill/>
        </p:spPr>
        <p:txBody>
          <a:bodyPr wrap="square">
            <a:spAutoFit/>
          </a:bodyPr>
          <a:lstStyle/>
          <a:p>
            <a:pPr algn="ctr"/>
            <a:r>
              <a:rPr lang="en-US" sz="8000" b="1" dirty="0">
                <a:solidFill>
                  <a:schemeClr val="tx1"/>
                </a:solidFill>
                <a:latin typeface="+mj-lt"/>
                <a:ea typeface="Inter" panose="02000503000000020004" pitchFamily="2" charset="0"/>
                <a:cs typeface="Times New Roman" panose="02020603050405020304" pitchFamily="18" charset="0"/>
              </a:rPr>
              <a:t>“</a:t>
            </a:r>
            <a:r>
              <a:rPr lang="en-US" sz="8000" b="1" i="1" dirty="0">
                <a:latin typeface="+mj-lt"/>
                <a:ea typeface="Inter" panose="02000503000000020004" pitchFamily="2" charset="0"/>
                <a:cs typeface="Times New Roman" panose="02020603050405020304" pitchFamily="18" charset="0"/>
              </a:rPr>
              <a:t>N</a:t>
            </a:r>
            <a:r>
              <a:rPr lang="en-US" sz="8000" b="1" i="1" dirty="0">
                <a:solidFill>
                  <a:schemeClr val="tx1"/>
                </a:solidFill>
                <a:latin typeface="+mj-lt"/>
                <a:ea typeface="Inter" panose="02000503000000020004" pitchFamily="2" charset="0"/>
                <a:cs typeface="Times New Roman" panose="02020603050405020304" pitchFamily="18" charset="0"/>
              </a:rPr>
              <a:t>ote-based assessment of clinician responses to positive suicide risk screenings suggests gaps in evidence-based management of suicidality in primary care.”</a:t>
            </a:r>
            <a:endParaRPr lang="en-US" sz="8000" i="1" dirty="0">
              <a:solidFill>
                <a:schemeClr val="tx1"/>
              </a:solidFill>
              <a:latin typeface="+mj-lt"/>
              <a:cs typeface="Times New Roman" panose="02020603050405020304" pitchFamily="18" charset="0"/>
            </a:endParaRPr>
          </a:p>
        </p:txBody>
      </p:sp>
      <p:pic>
        <p:nvPicPr>
          <p:cNvPr id="90" name="Picture 89" descr="Shape&#10;&#10;Description automatically generated with low confidence">
            <a:extLst>
              <a:ext uri="{FF2B5EF4-FFF2-40B4-BE49-F238E27FC236}">
                <a16:creationId xmlns:a16="http://schemas.microsoft.com/office/drawing/2014/main" id="{368BB5D0-1C54-8B05-3982-AFCBFE8D64E1}"/>
              </a:ext>
            </a:extLst>
          </p:cNvPr>
          <p:cNvPicPr>
            <a:picLocks noChangeAspect="1"/>
          </p:cNvPicPr>
          <p:nvPr/>
        </p:nvPicPr>
        <p:blipFill rotWithShape="1">
          <a:blip r:embed="rId5">
            <a:extLst>
              <a:ext uri="{28A0092B-C50C-407E-A947-70E740481C1C}">
                <a14:useLocalDpi xmlns:a14="http://schemas.microsoft.com/office/drawing/2010/main" val="0"/>
              </a:ext>
            </a:extLst>
          </a:blip>
          <a:srcRect t="31684" b="21965"/>
          <a:stretch/>
        </p:blipFill>
        <p:spPr>
          <a:xfrm>
            <a:off x="31496002" y="28153974"/>
            <a:ext cx="10886943" cy="5046272"/>
          </a:xfrm>
          <a:prstGeom prst="rect">
            <a:avLst/>
          </a:prstGeom>
        </p:spPr>
      </p:pic>
      <p:sp>
        <p:nvSpPr>
          <p:cNvPr id="2" name="TextBox 1">
            <a:extLst>
              <a:ext uri="{FF2B5EF4-FFF2-40B4-BE49-F238E27FC236}">
                <a16:creationId xmlns:a16="http://schemas.microsoft.com/office/drawing/2014/main" id="{19D15F2E-C1A5-D5DA-6348-49C127317DFF}"/>
              </a:ext>
            </a:extLst>
          </p:cNvPr>
          <p:cNvSpPr txBox="1"/>
          <p:nvPr/>
        </p:nvSpPr>
        <p:spPr>
          <a:xfrm>
            <a:off x="29200923" y="5813780"/>
            <a:ext cx="15152426" cy="22467176"/>
          </a:xfrm>
          <a:prstGeom prst="rect">
            <a:avLst/>
          </a:prstGeom>
          <a:noFill/>
        </p:spPr>
        <p:txBody>
          <a:bodyPr wrap="square" lIns="91440" tIns="91440" rIns="457200" bIns="91440" rtlCol="0">
            <a:spAutoFit/>
          </a:bodyPr>
          <a:lstStyle/>
          <a:p>
            <a:pPr>
              <a:lnSpc>
                <a:spcPct val="120000"/>
              </a:lnSpc>
            </a:pPr>
            <a:r>
              <a:rPr lang="en-US" sz="5200" b="1" dirty="0">
                <a:ea typeface="Inter" panose="02000503000000020004" pitchFamily="2" charset="0"/>
                <a:cs typeface="Times New Roman" panose="02020603050405020304" pitchFamily="18" charset="0"/>
              </a:rPr>
              <a:t>  </a:t>
            </a:r>
            <a:r>
              <a:rPr lang="en-US" sz="5300" b="1" dirty="0">
                <a:ea typeface="Inter" panose="02000503000000020004" pitchFamily="2" charset="0"/>
                <a:cs typeface="Times New Roman" panose="02020603050405020304" pitchFamily="18" charset="0"/>
              </a:rPr>
              <a:t>RESULTS</a:t>
            </a:r>
          </a:p>
          <a:p>
            <a:pPr marL="685800" indent="-685800">
              <a:lnSpc>
                <a:spcPct val="120000"/>
              </a:lnSpc>
              <a:buFont typeface="Arial" panose="020B0604020202020204" pitchFamily="34" charset="0"/>
              <a:buChar char="•"/>
            </a:pPr>
            <a:r>
              <a:rPr lang="en-US" sz="5200" dirty="0"/>
              <a:t>F1 and specificity exceeded 0.95 for all LLM-extracted clinician responses.</a:t>
            </a:r>
          </a:p>
          <a:p>
            <a:pPr marL="685800" indent="-685800">
              <a:lnSpc>
                <a:spcPct val="120000"/>
              </a:lnSpc>
              <a:buFont typeface="Arial" panose="020B0604020202020204" pitchFamily="34" charset="0"/>
              <a:buChar char="•"/>
            </a:pPr>
            <a:endParaRPr lang="en-US" sz="1000" dirty="0"/>
          </a:p>
          <a:p>
            <a:pPr marL="685800" indent="-685800">
              <a:lnSpc>
                <a:spcPct val="120000"/>
              </a:lnSpc>
              <a:buFont typeface="Arial" panose="020B0604020202020204" pitchFamily="34" charset="0"/>
              <a:buChar char="•"/>
            </a:pPr>
            <a:r>
              <a:rPr lang="en-US" sz="5200" dirty="0">
                <a:ea typeface="Inter" panose="02000503000000020004" pitchFamily="2" charset="0"/>
                <a:cs typeface="Tahoma" panose="020B0604030504040204" pitchFamily="34" charset="0"/>
              </a:rPr>
              <a:t>14% lacked documentation for both PHQ-9 score and suicide risk assessment.</a:t>
            </a:r>
          </a:p>
          <a:p>
            <a:pPr marL="685800" indent="-685800">
              <a:lnSpc>
                <a:spcPct val="120000"/>
              </a:lnSpc>
              <a:buFont typeface="Arial" panose="020B0604020202020204" pitchFamily="34" charset="0"/>
              <a:buChar char="•"/>
            </a:pPr>
            <a:endParaRPr lang="en-US" sz="1000" dirty="0">
              <a:ea typeface="Inter" panose="02000503000000020004" pitchFamily="2" charset="0"/>
              <a:cs typeface="Tahoma" panose="020B0604030504040204" pitchFamily="34" charset="0"/>
            </a:endParaRPr>
          </a:p>
          <a:p>
            <a:pPr marL="685800" indent="-685800">
              <a:lnSpc>
                <a:spcPct val="120000"/>
              </a:lnSpc>
              <a:buFont typeface="Arial" panose="020B0604020202020204" pitchFamily="34" charset="0"/>
              <a:buChar char="•"/>
            </a:pPr>
            <a:r>
              <a:rPr lang="en-US" sz="5200" b="1" dirty="0"/>
              <a:t>Notes containing no mention of risk assessment were less likely to include safety planning, lethal means counseling, and behavioral health care management than notes indicating that patient was confirmed negative for suicidal ideation.</a:t>
            </a:r>
          </a:p>
          <a:p>
            <a:pPr>
              <a:lnSpc>
                <a:spcPct val="120000"/>
              </a:lnSpc>
            </a:pPr>
            <a:endParaRPr lang="en-US" sz="1000" b="1" dirty="0"/>
          </a:p>
          <a:p>
            <a:pPr marL="685800" indent="-685800">
              <a:lnSpc>
                <a:spcPct val="120000"/>
              </a:lnSpc>
              <a:buFont typeface="Arial" panose="020B0604020202020204" pitchFamily="34" charset="0"/>
              <a:buChar char="•"/>
            </a:pPr>
            <a:r>
              <a:rPr lang="en-US" sz="5200" dirty="0"/>
              <a:t>Attending physicians documented clinician responses less often than nurse practitioners, resident physicians, fellows, and physician assistants.</a:t>
            </a:r>
          </a:p>
          <a:p>
            <a:pPr marL="685800" indent="-685800">
              <a:lnSpc>
                <a:spcPct val="120000"/>
              </a:lnSpc>
              <a:buFont typeface="Arial" panose="020B0604020202020204" pitchFamily="34" charset="0"/>
              <a:buChar char="•"/>
            </a:pPr>
            <a:endParaRPr lang="en-US" sz="2500" dirty="0"/>
          </a:p>
          <a:p>
            <a:pPr>
              <a:lnSpc>
                <a:spcPct val="120000"/>
              </a:lnSpc>
            </a:pPr>
            <a:r>
              <a:rPr lang="en-US" sz="5200" b="1" dirty="0">
                <a:ea typeface="Inter" panose="02000503000000020004" pitchFamily="2" charset="0"/>
                <a:cs typeface="Times New Roman" panose="02020603050405020304" pitchFamily="18" charset="0"/>
              </a:rPr>
              <a:t>  </a:t>
            </a:r>
            <a:r>
              <a:rPr lang="en-US" sz="5300" b="1" dirty="0">
                <a:ea typeface="Inter" panose="02000503000000020004" pitchFamily="2" charset="0"/>
                <a:cs typeface="Times New Roman" panose="02020603050405020304" pitchFamily="18" charset="0"/>
              </a:rPr>
              <a:t>DISCUSSION</a:t>
            </a:r>
            <a:endParaRPr lang="en-US" sz="1000" dirty="0">
              <a:ea typeface="Inter" panose="02000503000000020004" pitchFamily="2" charset="0"/>
              <a:cs typeface="Tahoma" panose="020B0604030504040204" pitchFamily="34" charset="0"/>
            </a:endParaRPr>
          </a:p>
          <a:p>
            <a:pPr marL="587845" indent="-587845">
              <a:lnSpc>
                <a:spcPct val="120000"/>
              </a:lnSpc>
              <a:buFont typeface="Arial" panose="020B0604020202020204" pitchFamily="34" charset="0"/>
              <a:buChar char="•"/>
            </a:pPr>
            <a:r>
              <a:rPr lang="en-US" sz="5200" b="1" dirty="0">
                <a:cs typeface="Tahoma" panose="020B0604030504040204" pitchFamily="34" charset="0"/>
              </a:rPr>
              <a:t>LLM-based measurement </a:t>
            </a:r>
            <a:r>
              <a:rPr lang="en-US" sz="5200" b="1" dirty="0"/>
              <a:t>offers a new way to measure/assess clinician responses, with further gains expected as Ambient AI scribes mature.</a:t>
            </a:r>
          </a:p>
          <a:p>
            <a:pPr marL="587845" indent="-587845">
              <a:lnSpc>
                <a:spcPct val="120000"/>
              </a:lnSpc>
              <a:buFont typeface="Arial" panose="020B0604020202020204" pitchFamily="34" charset="0"/>
              <a:buChar char="•"/>
            </a:pPr>
            <a:r>
              <a:rPr lang="en-US" sz="5200" dirty="0">
                <a:ea typeface="Inter" panose="02000503000000020004" pitchFamily="2" charset="0"/>
                <a:cs typeface="Tahoma" panose="020B0604030504040204" pitchFamily="34" charset="0"/>
              </a:rPr>
              <a:t>Limitation: Note-based measure may under-capture yet may be the most faithful.</a:t>
            </a:r>
          </a:p>
        </p:txBody>
      </p:sp>
      <p:sp>
        <p:nvSpPr>
          <p:cNvPr id="4" name="TextBox 3">
            <a:extLst>
              <a:ext uri="{FF2B5EF4-FFF2-40B4-BE49-F238E27FC236}">
                <a16:creationId xmlns:a16="http://schemas.microsoft.com/office/drawing/2014/main" id="{564F8E39-E32E-8098-B52A-3BDD58D1501E}"/>
              </a:ext>
            </a:extLst>
          </p:cNvPr>
          <p:cNvSpPr txBox="1"/>
          <p:nvPr/>
        </p:nvSpPr>
        <p:spPr>
          <a:xfrm>
            <a:off x="14657890" y="29729565"/>
            <a:ext cx="15152426" cy="1631216"/>
          </a:xfrm>
          <a:prstGeom prst="rect">
            <a:avLst/>
          </a:prstGeom>
          <a:noFill/>
        </p:spPr>
        <p:txBody>
          <a:bodyPr wrap="square" lIns="91440" tIns="91440" rIns="457200" bIns="91440" rtlCol="0">
            <a:spAutoFit/>
          </a:bodyPr>
          <a:lstStyle/>
          <a:p>
            <a:pPr>
              <a:lnSpc>
                <a:spcPct val="100000"/>
              </a:lnSpc>
            </a:pPr>
            <a:r>
              <a:rPr lang="en-US" sz="4700" b="1" dirty="0"/>
              <a:t>Figure 1. Sankey diagram of documented clinician responses to positive suicide risk screenings.</a:t>
            </a:r>
            <a:endParaRPr lang="en-US" sz="4700" b="1" dirty="0">
              <a:ea typeface="Inter" panose="02000503000000020004" pitchFamily="2" charset="0"/>
              <a:cs typeface="Tahoma" panose="020B0604030504040204" pitchFamily="34" charset="0"/>
            </a:endParaRPr>
          </a:p>
        </p:txBody>
      </p:sp>
      <p:pic>
        <p:nvPicPr>
          <p:cNvPr id="7" name="Picture 6">
            <a:extLst>
              <a:ext uri="{FF2B5EF4-FFF2-40B4-BE49-F238E27FC236}">
                <a16:creationId xmlns:a16="http://schemas.microsoft.com/office/drawing/2014/main" id="{D40F11CB-B021-09AF-8CD4-481EB4E840EF}"/>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14707367" y="15047884"/>
            <a:ext cx="14451991" cy="7315200"/>
          </a:xfrm>
          <a:prstGeom prst="rect">
            <a:avLst/>
          </a:prstGeom>
          <a:ln w="12700">
            <a:solidFill>
              <a:schemeClr val="tx1"/>
            </a:solidFill>
          </a:ln>
        </p:spPr>
      </p:pic>
      <p:pic>
        <p:nvPicPr>
          <p:cNvPr id="9" name="Picture 8">
            <a:extLst>
              <a:ext uri="{FF2B5EF4-FFF2-40B4-BE49-F238E27FC236}">
                <a16:creationId xmlns:a16="http://schemas.microsoft.com/office/drawing/2014/main" id="{FE7D8F41-942E-72A0-CC09-04288EB1A73B}"/>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14707368" y="22383323"/>
            <a:ext cx="7132320" cy="7315200"/>
          </a:xfrm>
          <a:prstGeom prst="rect">
            <a:avLst/>
          </a:prstGeom>
          <a:ln w="12700">
            <a:solidFill>
              <a:schemeClr val="tx1"/>
            </a:solidFill>
          </a:ln>
        </p:spPr>
      </p:pic>
      <p:pic>
        <p:nvPicPr>
          <p:cNvPr id="11" name="Picture 10">
            <a:extLst>
              <a:ext uri="{FF2B5EF4-FFF2-40B4-BE49-F238E27FC236}">
                <a16:creationId xmlns:a16="http://schemas.microsoft.com/office/drawing/2014/main" id="{B42FD681-BC7D-3EA9-A003-D413B8CBE8E6}"/>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21820905" y="22387349"/>
            <a:ext cx="7338454" cy="7315200"/>
          </a:xfrm>
          <a:prstGeom prst="rect">
            <a:avLst/>
          </a:prstGeom>
          <a:ln w="12700">
            <a:solidFill>
              <a:schemeClr val="tx1"/>
            </a:solidFill>
          </a:ln>
        </p:spPr>
      </p:pic>
    </p:spTree>
    <p:extLst>
      <p:ext uri="{BB962C8B-B14F-4D97-AF65-F5344CB8AC3E}">
        <p14:creationId xmlns:p14="http://schemas.microsoft.com/office/powerpoint/2010/main" val="3058772945"/>
      </p:ext>
    </p:extLst>
  </p:cSld>
  <p:clrMapOvr>
    <a:masterClrMapping/>
  </p:clrMapOvr>
</p:sld>
</file>

<file path=ppt/theme/theme1.xml><?xml version="1.0" encoding="utf-8"?>
<a:theme xmlns:a="http://schemas.openxmlformats.org/drawingml/2006/main" name="Office Theme">
  <a:themeElements>
    <a:clrScheme name="Vanderbilt 2025">
      <a:dk1>
        <a:srgbClr val="1C1C1C"/>
      </a:dk1>
      <a:lt1>
        <a:srgbClr val="F5F3EF"/>
      </a:lt1>
      <a:dk2>
        <a:srgbClr val="777777"/>
      </a:dk2>
      <a:lt2>
        <a:srgbClr val="E3E3E3"/>
      </a:lt2>
      <a:accent1>
        <a:srgbClr val="B3C9CD"/>
      </a:accent1>
      <a:accent2>
        <a:srgbClr val="ECB748"/>
      </a:accent2>
      <a:accent3>
        <a:srgbClr val="E0D5C0"/>
      </a:accent3>
      <a:accent4>
        <a:srgbClr val="8BA18E"/>
      </a:accent4>
      <a:accent5>
        <a:srgbClr val="946E24"/>
      </a:accent5>
      <a:accent6>
        <a:srgbClr val="CFAE70"/>
      </a:accent6>
      <a:hlink>
        <a:srgbClr val="946E24"/>
      </a:hlink>
      <a:folHlink>
        <a:srgbClr val="ECB748"/>
      </a:folHlink>
    </a:clrScheme>
    <a:fontScheme name="Vanderbilt 2025">
      <a:majorFont>
        <a:latin typeface="Inter"/>
        <a:ea typeface=""/>
        <a:cs typeface=""/>
      </a:majorFont>
      <a:minorFont>
        <a:latin typeface="Inte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5c93526-2e38-4ac8-a7a4-8e0d8d79bfbe" xsi:nil="true"/>
    <lcf76f155ced4ddcb4097134ff3c332f xmlns="7547a300-2909-42fb-98df-c044f3b3c98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A9FE7FF20C02744826AD812ACC12516" ma:contentTypeVersion="19" ma:contentTypeDescription="Create a new document." ma:contentTypeScope="" ma:versionID="b1e17cae391bb7fc092b66e249f1eb62">
  <xsd:schema xmlns:xsd="http://www.w3.org/2001/XMLSchema" xmlns:xs="http://www.w3.org/2001/XMLSchema" xmlns:p="http://schemas.microsoft.com/office/2006/metadata/properties" xmlns:ns2="7547a300-2909-42fb-98df-c044f3b3c983" xmlns:ns3="e5c93526-2e38-4ac8-a7a4-8e0d8d79bfbe" targetNamespace="http://schemas.microsoft.com/office/2006/metadata/properties" ma:root="true" ma:fieldsID="28a032b9cb8ab0f86d9f41267a41b949" ns2:_="" ns3:_="">
    <xsd:import namespace="7547a300-2909-42fb-98df-c044f3b3c983"/>
    <xsd:import namespace="e5c93526-2e38-4ac8-a7a4-8e0d8d79bfb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47a300-2909-42fb-98df-c044f3b3c9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e07b1ff-87ca-41ea-8f42-2e31685bcc0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c93526-2e38-4ac8-a7a4-8e0d8d79bfb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01f74e-45c3-43bd-9408-b178c258dcc2}" ma:internalName="TaxCatchAll" ma:showField="CatchAllData" ma:web="e5c93526-2e38-4ac8-a7a4-8e0d8d79bf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82D811-ACAF-4E94-9A0B-3A7510ED220F}">
  <ds:schemaRefs>
    <ds:schemaRef ds:uri="http://schemas.microsoft.com/sharepoint/v3/contenttype/forms"/>
  </ds:schemaRefs>
</ds:datastoreItem>
</file>

<file path=customXml/itemProps2.xml><?xml version="1.0" encoding="utf-8"?>
<ds:datastoreItem xmlns:ds="http://schemas.openxmlformats.org/officeDocument/2006/customXml" ds:itemID="{42117DD4-F04E-48F6-B23E-1CBE358F5C7A}">
  <ds:schemaRefs>
    <ds:schemaRef ds:uri="http://schemas.microsoft.com/office/2006/metadata/properties"/>
    <ds:schemaRef ds:uri="http://schemas.microsoft.com/office/infopath/2007/PartnerControls"/>
    <ds:schemaRef ds:uri="e5c93526-2e38-4ac8-a7a4-8e0d8d79bfbe"/>
    <ds:schemaRef ds:uri="7547a300-2909-42fb-98df-c044f3b3c983"/>
  </ds:schemaRefs>
</ds:datastoreItem>
</file>

<file path=customXml/itemProps3.xml><?xml version="1.0" encoding="utf-8"?>
<ds:datastoreItem xmlns:ds="http://schemas.openxmlformats.org/officeDocument/2006/customXml" ds:itemID="{D5F41F40-2B72-4C9E-BB0A-43B77FB38F4F}"/>
</file>

<file path=docProps/app.xml><?xml version="1.0" encoding="utf-8"?>
<Properties xmlns="http://schemas.openxmlformats.org/officeDocument/2006/extended-properties" xmlns:vt="http://schemas.openxmlformats.org/officeDocument/2006/docPropsVTypes">
  <Template>Office Theme</Template>
  <TotalTime>10468</TotalTime>
  <Words>497</Words>
  <Application>Microsoft Macintosh PowerPoint</Application>
  <PresentationFormat>Custom</PresentationFormat>
  <Paragraphs>45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Tahoma</vt:lpstr>
      <vt:lpstr>Inter</vt:lpstr>
      <vt:lpstr>Calibri</vt:lpstr>
      <vt:lpstr>Arial</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1. Correct fonts won’t load until you open this in PowerPoint (e.g., if you’re previewing this in your browser it’ll look uglier than it actually is).  2. Generate QR codes here: https://www.qrcode-monkey.com/</dc:title>
  <dc:creator>Morrison, Mike</dc:creator>
  <cp:lastModifiedBy>Lee, Hyunjoon</cp:lastModifiedBy>
  <cp:revision>424</cp:revision>
  <dcterms:created xsi:type="dcterms:W3CDTF">2019-07-02T13:39:34Z</dcterms:created>
  <dcterms:modified xsi:type="dcterms:W3CDTF">2026-09-03T05:10:00Z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2022-11-11T17:22:30Z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05b5dc96-7e6e-4ab5-8251-93dcf3ca15dc</vt:lpwstr>
  </property>
  <property fmtid="{D5CDD505-2E9C-101B-9397-08002B2CF9AE}" pid="8" name="MSIP_Label_792c8cef-6f2b-4af1-b4ac-d815ff795cd6_ContentBits">
    <vt:lpwstr>0</vt:lpwstr>
  </property>
  <property fmtid="{D5CDD505-2E9C-101B-9397-08002B2CF9AE}" pid="9" name="ContentTypeId">
    <vt:lpwstr>0x0101005A9FE7FF20C02744826AD812ACC12516</vt:lpwstr>
  </property>
  <property fmtid="{D5CDD505-2E9C-101B-9397-08002B2CF9AE}" pid="10" name="MediaServiceImageTags">
    <vt:lpwstr/>
  </property>
</Properties>
</file>