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4"/>
  </p:sldMasterIdLst>
  <p:notesMasterIdLst>
    <p:notesMasterId r:id="rId6"/>
  </p:notesMasterIdLst>
  <p:sldIdLst>
    <p:sldId id="307" r:id="rId5"/>
  </p:sldIdLst>
  <p:sldSz cx="43891200" cy="32918400"/>
  <p:notesSz cx="6858000" cy="9144000"/>
  <p:embeddedFontLst>
    <p:embeddedFont>
      <p:font typeface="Antonio" panose="020B0604020202020204" charset="0"/>
      <p:regular r:id="rId7"/>
      <p:bold r:id="rId8"/>
    </p:embeddedFont>
    <p:embeddedFont>
      <p:font typeface="Inter" panose="020B060402020202020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 - Delete Before Printing" id="{9E70E1DD-800A-4514-BBF0-F89016FFBC7E}">
          <p14:sldIdLst/>
        </p14:section>
        <p14:section name="Main Template" id="{BA8E2A11-A879-441C-8BBE-060327DA7DE7}">
          <p14:sldIdLst>
            <p14:sldId id="307"/>
          </p14:sldIdLst>
        </p14:section>
        <p14:section name="Sample Posters - Delete Before Printing" id="{11F96B4E-9092-4A41-98DE-693EDD09700E}">
          <p14:sldIdLst/>
        </p14:section>
      </p14:sectionLst>
    </p:ext>
    <p:ext uri="{EFAFB233-063F-42B5-8137-9DF3F51BA10A}">
      <p15:sldGuideLst xmlns:p15="http://schemas.microsoft.com/office/powerpoint/2012/main">
        <p15:guide id="2" pos="13824" userDrawn="1">
          <p15:clr>
            <a:srgbClr val="A4A3A4"/>
          </p15:clr>
        </p15:guide>
        <p15:guide id="6" orient="horz" pos="57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4" pos="20736" userDrawn="1">
          <p15:clr>
            <a:srgbClr val="A4A3A4"/>
          </p15:clr>
        </p15:guide>
        <p15:guide id="16" orient="horz" pos="20160" userDrawn="1">
          <p15:clr>
            <a:srgbClr val="A4A3A4"/>
          </p15:clr>
        </p15:guide>
        <p15:guide id="17" pos="6912" userDrawn="1">
          <p15:clr>
            <a:srgbClr val="A4A3A4"/>
          </p15:clr>
        </p15:guide>
        <p15:guide id="18" pos="270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B49248"/>
    <a:srgbClr val="FEEEB6"/>
    <a:srgbClr val="FBFBFB"/>
    <a:srgbClr val="6B6B6B"/>
    <a:srgbClr val="31092D"/>
    <a:srgbClr val="E1F1F4"/>
    <a:srgbClr val="8DC63F"/>
    <a:srgbClr val="FBE2A3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32410E-FBD1-4905-B45C-BD4076E5BA2C}" v="3" dt="2025-05-14T17:13:08.806"/>
    <p1510:client id="{DE991F9A-4275-4B85-B42F-3F961433F212}" v="128" dt="2025-05-14T01:36:51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2" autoAdjust="0"/>
    <p:restoredTop sz="95674" autoAdjust="0"/>
  </p:normalViewPr>
  <p:slideViewPr>
    <p:cSldViewPr snapToGrid="0" showGuides="1">
      <p:cViewPr varScale="1">
        <p:scale>
          <a:sx n="23" d="100"/>
          <a:sy n="23" d="100"/>
        </p:scale>
        <p:origin x="1632" y="296"/>
      </p:cViewPr>
      <p:guideLst>
        <p:guide pos="13824"/>
        <p:guide orient="horz" pos="576"/>
        <p:guide pos="576"/>
        <p:guide pos="20736"/>
        <p:guide orient="horz" pos="20160"/>
        <p:guide pos="6912"/>
        <p:guide pos="27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Prostaglandin Administration</c:v>
                </c:pt>
                <c:pt idx="1">
                  <c:v>Delayed Cord Clamping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0.84</c:v>
                </c:pt>
                <c:pt idx="1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6-47C3-AB88-56D4ACCC4B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Intervention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Prostaglandin Administration</c:v>
                </c:pt>
                <c:pt idx="1">
                  <c:v>Delayed Cord Clamping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0.92</c:v>
                </c:pt>
                <c:pt idx="1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A6-47C3-AB88-56D4ACCC4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3909024"/>
        <c:axId val="2083905664"/>
      </c:barChart>
      <c:catAx>
        <c:axId val="208390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2083905664"/>
        <c:crosses val="autoZero"/>
        <c:auto val="1"/>
        <c:lblAlgn val="ctr"/>
        <c:lblOffset val="100"/>
        <c:noMultiLvlLbl val="0"/>
      </c:catAx>
      <c:valAx>
        <c:axId val="208390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ter" panose="02000503000000020004" pitchFamily="2" charset="0"/>
                    <a:ea typeface="Inter" panose="02000503000000020004" pitchFamily="2" charset="0"/>
                    <a:cs typeface="+mn-cs"/>
                  </a:defRPr>
                </a:pPr>
                <a:r>
                  <a:rPr lang="en-US" dirty="0"/>
                  <a:t>Percent Adherence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ter" panose="02000503000000020004" pitchFamily="2" charset="0"/>
                  <a:ea typeface="Inter" panose="02000503000000020004" pitchFamily="2" charset="0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+mn-cs"/>
              </a:defRPr>
            </a:pPr>
            <a:endParaRPr lang="en-US"/>
          </a:p>
        </c:txPr>
        <c:crossAx val="208390902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rgbClr val="FFFFFF"/>
    </a:solidFill>
    <a:ln>
      <a:noFill/>
    </a:ln>
    <a:effectLst/>
  </c:spPr>
  <c:txPr>
    <a:bodyPr/>
    <a:lstStyle/>
    <a:p>
      <a:pPr>
        <a:defRPr sz="3600">
          <a:latin typeface="Inter" panose="02000503000000020004" pitchFamily="2" charset="0"/>
          <a:ea typeface="Inter" panose="02000503000000020004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1CB04D-1C75-43E0-9B64-B7DDAA42BB2C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C2670-3342-473C-969D-FDFF399F20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 err="1"/>
              <a:t>Powerpoint</a:t>
            </a:r>
            <a:r>
              <a:rPr lang="en-US" dirty="0"/>
              <a:t>, click View &gt; Guides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text within gutter guides.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Author list: Don’t split names onto two lines (e.g., “Jimmy [break] Smith”). If that happens, use a new line, unless you need the space. </a:t>
            </a:r>
            <a:r>
              <a:rPr lang="en-US" b="1" dirty="0"/>
              <a:t>Bold the first names of anybody who’s presenting</a:t>
            </a:r>
            <a:r>
              <a:rPr lang="en-US" dirty="0"/>
              <a:t> in person.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Intro/methods/result: </a:t>
            </a:r>
            <a:r>
              <a:rPr lang="en-US" b="1" dirty="0"/>
              <a:t>Do not drop below font size 28</a:t>
            </a:r>
            <a:r>
              <a:rPr lang="en-US" dirty="0"/>
              <a:t>, but if you have extra space, jack up the font size until the space is full.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color in the sidebars except in graphs/figures. It’ll pull attention from the center and slow interpretation for passersby.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C2670-3342-473C-969D-FDFF399F20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1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5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4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9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2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3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79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1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54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7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5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35061-2F74-46D4-9F8F-C77EF304855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C52CE-B062-47D6-A8CB-AF6B214D1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2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high angle view of a city&#10;&#10;AI-generated content may be incorrect.">
            <a:extLst>
              <a:ext uri="{FF2B5EF4-FFF2-40B4-BE49-F238E27FC236}">
                <a16:creationId xmlns:a16="http://schemas.microsoft.com/office/drawing/2014/main" id="{9C2B2C0E-6BE6-D714-91F4-011E22459FF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7"/>
          <a:stretch/>
        </p:blipFill>
        <p:spPr>
          <a:xfrm>
            <a:off x="10994263" y="22304576"/>
            <a:ext cx="21945600" cy="1061731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7A6C5C0-5810-D86C-76CF-97D03D02E853}"/>
              </a:ext>
            </a:extLst>
          </p:cNvPr>
          <p:cNvSpPr/>
          <p:nvPr/>
        </p:nvSpPr>
        <p:spPr>
          <a:xfrm>
            <a:off x="0" y="-11995"/>
            <a:ext cx="43891199" cy="5758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93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84E22F-315B-A2F4-236F-1C6686BAD1CC}"/>
              </a:ext>
            </a:extLst>
          </p:cNvPr>
          <p:cNvSpPr txBox="1"/>
          <p:nvPr/>
        </p:nvSpPr>
        <p:spPr>
          <a:xfrm>
            <a:off x="907184" y="726063"/>
            <a:ext cx="42062397" cy="2800767"/>
          </a:xfrm>
          <a:prstGeom prst="rect">
            <a:avLst/>
          </a:prstGeom>
          <a:noFill/>
        </p:spPr>
        <p:txBody>
          <a:bodyPr wrap="square" lIns="457200" rIns="45720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Fetal Connections: Vanderbilt’s Application in the Foundation System Improves Congenital Heart Disease Clinical Practices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FE04B5D-5410-4EF1-A8C7-66C4F770FA56}"/>
              </a:ext>
            </a:extLst>
          </p:cNvPr>
          <p:cNvSpPr txBox="1"/>
          <p:nvPr/>
        </p:nvSpPr>
        <p:spPr>
          <a:xfrm>
            <a:off x="5904254" y="4114404"/>
            <a:ext cx="3200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Alexander Bruno MD, Emily Morris MD, Allison McCoy PhD, Laura Zahn MS, Wael Alrifai MD</a:t>
            </a:r>
            <a:endParaRPr lang="en-US" sz="6000" b="1" dirty="0">
              <a:solidFill>
                <a:schemeClr val="bg1"/>
              </a:solidFill>
              <a:latin typeface="+mj-lt"/>
              <a:ea typeface="Inter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CE64AC-4140-94A6-3F84-7D989D4E1A99}"/>
              </a:ext>
            </a:extLst>
          </p:cNvPr>
          <p:cNvSpPr/>
          <p:nvPr/>
        </p:nvSpPr>
        <p:spPr>
          <a:xfrm>
            <a:off x="10951336" y="5746016"/>
            <a:ext cx="21967063" cy="27172383"/>
          </a:xfrm>
          <a:prstGeom prst="rect">
            <a:avLst/>
          </a:prstGeom>
          <a:gradFill>
            <a:gsLst>
              <a:gs pos="70000">
                <a:schemeClr val="accent2"/>
              </a:gs>
              <a:gs pos="100000">
                <a:schemeClr val="accent2">
                  <a:alpha val="5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0" rIns="457200" rtlCol="0" anchor="ctr"/>
          <a:lstStyle/>
          <a:p>
            <a:pPr algn="ctr"/>
            <a:endParaRPr lang="en-US" sz="14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434FD2-0B65-E148-B077-354818040666}"/>
              </a:ext>
            </a:extLst>
          </p:cNvPr>
          <p:cNvSpPr txBox="1"/>
          <p:nvPr/>
        </p:nvSpPr>
        <p:spPr>
          <a:xfrm>
            <a:off x="907184" y="6088100"/>
            <a:ext cx="10065610" cy="22204092"/>
          </a:xfrm>
          <a:prstGeom prst="rect">
            <a:avLst/>
          </a:prstGeom>
          <a:noFill/>
        </p:spPr>
        <p:txBody>
          <a:bodyPr wrap="square" lIns="91440" tIns="91440" rIns="457200" bIns="9144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PURPOSE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Infants with congenital heart disease require individualized care in the delivery room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Immediate postnatal measures such as prostaglandin (PGE) administration and delayed cord clamping (DCC) are determined by a fetal cardiologist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The plans for these measures must be available to the resuscitation team at the time of delivery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Previously, neonatologists had to search within the mother's chart and contact fetal providers directly for care plans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32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INTERVENTION</a:t>
            </a:r>
            <a:r>
              <a:rPr lang="en-US" sz="54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In 2020, Vanderbilt implemented Fetal Connections, which was then adopted into the Epic Foundation System </a:t>
            </a:r>
          </a:p>
          <a:p>
            <a:pPr marL="587845" indent="-58784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Application allows a seamless and highly visible digital handoff of prenatally developed care plans to the resuscitation team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1E12B11-8FA2-F0DC-82D7-D355ACC8AE1E}"/>
              </a:ext>
            </a:extLst>
          </p:cNvPr>
          <p:cNvSpPr txBox="1"/>
          <p:nvPr/>
        </p:nvSpPr>
        <p:spPr>
          <a:xfrm>
            <a:off x="35179547" y="25434484"/>
            <a:ext cx="51676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Presenter:</a:t>
            </a:r>
            <a:br>
              <a:rPr lang="en-US" sz="44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</a:br>
            <a:r>
              <a:rPr lang="en-US" sz="44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Alexander Bruno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45E8C1C-C583-632D-9168-9A2D78050A67}"/>
              </a:ext>
            </a:extLst>
          </p:cNvPr>
          <p:cNvSpPr txBox="1"/>
          <p:nvPr/>
        </p:nvSpPr>
        <p:spPr>
          <a:xfrm>
            <a:off x="35179547" y="27487408"/>
            <a:ext cx="89624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  <a:ea typeface="Inter" panose="02000503000000020004" pitchFamily="2" charset="0"/>
                <a:cs typeface="Tahoma" panose="020B0604030504040204" pitchFamily="34" charset="0"/>
              </a:rPr>
              <a:t>alexander.p.bruno.1@vumc.org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7DA73981-ACA3-3FC2-2D75-502681A447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49" t="11571" r="13436" b="28310"/>
          <a:stretch/>
        </p:blipFill>
        <p:spPr>
          <a:xfrm>
            <a:off x="33301459" y="27385511"/>
            <a:ext cx="1371599" cy="1108073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5A3B68D2-E057-95D7-A976-F5D7C0BF9842}"/>
              </a:ext>
            </a:extLst>
          </p:cNvPr>
          <p:cNvSpPr txBox="1"/>
          <p:nvPr/>
        </p:nvSpPr>
        <p:spPr>
          <a:xfrm>
            <a:off x="10965582" y="6174739"/>
            <a:ext cx="2194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+mj-lt"/>
                <a:ea typeface="Inter" panose="02000503000000020004" pitchFamily="2" charset="0"/>
                <a:cs typeface="Times New Roman" panose="02020603050405020304" pitchFamily="18" charset="0"/>
              </a:rPr>
              <a:t>Use of the Fetal Connections application is associated with increased adherence to individualized delivery room care plans in infants with congenital heart disease</a:t>
            </a:r>
          </a:p>
        </p:txBody>
      </p:sp>
      <p:graphicFrame>
        <p:nvGraphicFramePr>
          <p:cNvPr id="81" name="Chart 80">
            <a:extLst>
              <a:ext uri="{FF2B5EF4-FFF2-40B4-BE49-F238E27FC236}">
                <a16:creationId xmlns:a16="http://schemas.microsoft.com/office/drawing/2014/main" id="{EEC3E8AC-847F-9BED-09DE-2394B46882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6964575"/>
              </p:ext>
            </p:extLst>
          </p:nvPr>
        </p:nvGraphicFramePr>
        <p:xfrm>
          <a:off x="11479282" y="25115120"/>
          <a:ext cx="20901231" cy="7466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0" name="Picture 89" descr="Shape&#10;&#10;Description automatically generated with low confidence">
            <a:extLst>
              <a:ext uri="{FF2B5EF4-FFF2-40B4-BE49-F238E27FC236}">
                <a16:creationId xmlns:a16="http://schemas.microsoft.com/office/drawing/2014/main" id="{368BB5D0-1C54-8B05-3982-AFCBFE8D64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84" b="21965"/>
          <a:stretch/>
        </p:blipFill>
        <p:spPr>
          <a:xfrm>
            <a:off x="-73478" y="28194064"/>
            <a:ext cx="10886943" cy="50462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BAEC36-2C48-BB7A-ADE8-578BDFB0FF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23719"/>
          <a:stretch>
            <a:fillRect/>
          </a:stretch>
        </p:blipFill>
        <p:spPr>
          <a:xfrm>
            <a:off x="33301459" y="25533514"/>
            <a:ext cx="1371600" cy="1371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26CC89E-B865-CAFD-C5E5-8B4A83E2C3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07927" y="28811364"/>
            <a:ext cx="5809107" cy="36458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AC623B-0EAE-BF33-E03F-8D653C3B92C4}"/>
              </a:ext>
            </a:extLst>
          </p:cNvPr>
          <p:cNvSpPr txBox="1"/>
          <p:nvPr/>
        </p:nvSpPr>
        <p:spPr>
          <a:xfrm>
            <a:off x="33314422" y="6065888"/>
            <a:ext cx="9815067" cy="19786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METHODS</a:t>
            </a:r>
            <a:endParaRPr lang="en-US" sz="54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N = 614 deliveries (422 supported by Fetal Connections) 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Reviewed adherence to PGE and DCC care plans</a:t>
            </a:r>
          </a:p>
          <a:p>
            <a:pPr>
              <a:lnSpc>
                <a:spcPct val="120000"/>
              </a:lnSpc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RESULTS</a:t>
            </a: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Adherence to PGE administration plans was 84% in the control group and 92% in the intervention group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Adherence to DCC was 18% for the control group and 74% for the intervention group </a:t>
            </a:r>
          </a:p>
          <a:p>
            <a:pPr>
              <a:lnSpc>
                <a:spcPct val="120000"/>
              </a:lnSpc>
            </a:pPr>
            <a:endParaRPr lang="en-US" sz="66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sz="6600" b="1" dirty="0">
                <a:latin typeface="Antonio" pitchFamily="2" charset="0"/>
                <a:ea typeface="Inter" panose="02000503000000020004" pitchFamily="2" charset="0"/>
                <a:cs typeface="Times New Roman" panose="02020603050405020304" pitchFamily="18" charset="0"/>
              </a:rPr>
              <a:t>CONCLUSIONS</a:t>
            </a:r>
            <a:endParaRPr lang="en-US" sz="6000" b="1" dirty="0">
              <a:latin typeface="Antonio" pitchFamily="2" charset="0"/>
              <a:ea typeface="Inter" panose="02000503000000020004" pitchFamily="2" charset="0"/>
              <a:cs typeface="Times New Roman" panose="02020603050405020304" pitchFamily="18" charset="0"/>
            </a:endParaRP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4300" dirty="0">
                <a:latin typeface="Inter" panose="02000503000000020004" pitchFamily="2" charset="0"/>
                <a:ea typeface="Inter" panose="02000503000000020004" pitchFamily="2" charset="0"/>
                <a:cs typeface="Tahoma" panose="020B0604030504040204" pitchFamily="34" charset="0"/>
              </a:rPr>
              <a:t>Adoption of this program by fetal providers is highly encouraged to streamline communication and improve care in the delivery room</a:t>
            </a:r>
          </a:p>
          <a:p>
            <a:pPr marL="685800" indent="-6858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5400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endParaRPr lang="en-US" sz="5400" b="1" dirty="0">
              <a:latin typeface="Inter" panose="02000503000000020004" pitchFamily="2" charset="0"/>
              <a:ea typeface="Inter" panose="02000503000000020004" pitchFamily="2" charset="0"/>
              <a:cs typeface="Tahoma" panose="020B060403050404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E5D5ED-C51F-6662-4500-AB57D1B57D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" r="3814"/>
          <a:stretch>
            <a:fillRect/>
          </a:stretch>
        </p:blipFill>
        <p:spPr>
          <a:xfrm>
            <a:off x="11368817" y="13616161"/>
            <a:ext cx="6783881" cy="55197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275C698-E0C8-A1C6-3E14-8C951D2B56BD}"/>
              </a:ext>
            </a:extLst>
          </p:cNvPr>
          <p:cNvSpPr txBox="1"/>
          <p:nvPr/>
        </p:nvSpPr>
        <p:spPr>
          <a:xfrm>
            <a:off x="11696765" y="11755271"/>
            <a:ext cx="67838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Care plan created prenatally and documented in mother’s chart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03085C-253C-021F-2E6A-126B4662C633}"/>
              </a:ext>
            </a:extLst>
          </p:cNvPr>
          <p:cNvSpPr txBox="1"/>
          <p:nvPr/>
        </p:nvSpPr>
        <p:spPr>
          <a:xfrm>
            <a:off x="21967063" y="13300833"/>
            <a:ext cx="67813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Fetal Connections tool transmits care plan to newborn’s chart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CACFDC-D5C1-C45D-2885-9AD9C89A2E5D}"/>
              </a:ext>
            </a:extLst>
          </p:cNvPr>
          <p:cNvSpPr txBox="1"/>
          <p:nvPr/>
        </p:nvSpPr>
        <p:spPr>
          <a:xfrm>
            <a:off x="11874770" y="21248359"/>
            <a:ext cx="63548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Fetal Connections tool improves adherence to care plans</a:t>
            </a:r>
          </a:p>
        </p:txBody>
      </p:sp>
      <p:sp>
        <p:nvSpPr>
          <p:cNvPr id="25" name="Bent Arrow 24">
            <a:extLst>
              <a:ext uri="{FF2B5EF4-FFF2-40B4-BE49-F238E27FC236}">
                <a16:creationId xmlns:a16="http://schemas.microsoft.com/office/drawing/2014/main" id="{385B99AD-AE3B-2DB9-B403-17FB6EB7E797}"/>
              </a:ext>
            </a:extLst>
          </p:cNvPr>
          <p:cNvSpPr/>
          <p:nvPr/>
        </p:nvSpPr>
        <p:spPr>
          <a:xfrm rot="5400000">
            <a:off x="21821014" y="11806882"/>
            <a:ext cx="2139987" cy="8820724"/>
          </a:xfrm>
          <a:prstGeom prst="bentArrow">
            <a:avLst>
              <a:gd name="adj1" fmla="val 12070"/>
              <a:gd name="adj2" fmla="val 21697"/>
              <a:gd name="adj3" fmla="val 22598"/>
              <a:gd name="adj4" fmla="val 6237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Bent Arrow 29">
            <a:extLst>
              <a:ext uri="{FF2B5EF4-FFF2-40B4-BE49-F238E27FC236}">
                <a16:creationId xmlns:a16="http://schemas.microsoft.com/office/drawing/2014/main" id="{3F415977-99D8-802F-AA90-7DE7CDA30523}"/>
              </a:ext>
            </a:extLst>
          </p:cNvPr>
          <p:cNvSpPr/>
          <p:nvPr/>
        </p:nvSpPr>
        <p:spPr>
          <a:xfrm rot="16200000" flipH="1">
            <a:off x="16504237" y="21322890"/>
            <a:ext cx="2139987" cy="5045525"/>
          </a:xfrm>
          <a:prstGeom prst="bentArrow">
            <a:avLst>
              <a:gd name="adj1" fmla="val 12070"/>
              <a:gd name="adj2" fmla="val 21697"/>
              <a:gd name="adj3" fmla="val 22598"/>
              <a:gd name="adj4" fmla="val 6237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4947D3-D5AC-4E0B-13C5-8A04776259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5895" y="17636094"/>
            <a:ext cx="12124618" cy="66444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6528D53-B9EF-F758-183C-3448BEB36D51}"/>
              </a:ext>
            </a:extLst>
          </p:cNvPr>
          <p:cNvSpPr/>
          <p:nvPr/>
        </p:nvSpPr>
        <p:spPr>
          <a:xfrm>
            <a:off x="10965582" y="10950727"/>
            <a:ext cx="21931355" cy="1744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72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Vanderbilt 2025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CECABDA-78EF-49A8-BA1E-5B4F68C3CE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F843CE-5EFF-45A8-AE4B-48CDB00F4F9C}">
  <ds:schemaRefs>
    <ds:schemaRef ds:uri="http://schemas.microsoft.com/office/2006/metadata/properties"/>
    <ds:schemaRef ds:uri="http://schemas.microsoft.com/office/infopath/2007/PartnerControls"/>
    <ds:schemaRef ds:uri="e5c93526-2e38-4ac8-a7a4-8e0d8d79bfbe"/>
    <ds:schemaRef ds:uri="7547a300-2909-42fb-98df-c044f3b3c983"/>
  </ds:schemaRefs>
</ds:datastoreItem>
</file>

<file path=customXml/itemProps3.xml><?xml version="1.0" encoding="utf-8"?>
<ds:datastoreItem xmlns:ds="http://schemas.openxmlformats.org/officeDocument/2006/customXml" ds:itemID="{9E4796A8-A7F9-458F-8446-4A5A8EED5F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7a300-2909-42fb-98df-c044f3b3c983"/>
    <ds:schemaRef ds:uri="e5c93526-2e38-4ac8-a7a4-8e0d8d79bf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26012</TotalTime>
  <Words>406</Words>
  <Application>Microsoft Office PowerPoint</Application>
  <PresentationFormat>Custom</PresentationFormat>
  <Paragraphs>35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Notes:  1. Correct fonts won’t load until you open this in PowerPoint (e.g., if you’re previewing this in your browser it’ll look uglier than it actually is).  2. Generate QR codes here: https://www.qrcode-monkey.com/</dc:title>
  <dc:creator>Morrison, Mike</dc:creator>
  <cp:lastModifiedBy>Alexander Bruno</cp:lastModifiedBy>
  <cp:revision>146</cp:revision>
  <dcterms:created xsi:type="dcterms:W3CDTF">2019-07-02T13:39:34Z</dcterms:created>
  <dcterms:modified xsi:type="dcterms:W3CDTF">2026-09-18T21:39:10Z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2022-11-11T17:22:30Z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05b5dc96-7e6e-4ab5-8251-93dcf3ca15dc</vt:lpwstr>
  </property>
  <property fmtid="{D5CDD505-2E9C-101B-9397-08002B2CF9AE}" pid="8" name="MSIP_Label_792c8cef-6f2b-4af1-b4ac-d815ff795cd6_ContentBits">
    <vt:lpwstr>0</vt:lpwstr>
  </property>
  <property fmtid="{D5CDD505-2E9C-101B-9397-08002B2CF9AE}" pid="9" name="ContentTypeId">
    <vt:lpwstr>0x0101005A9FE7FF20C02744826AD812ACC12516</vt:lpwstr>
  </property>
  <property fmtid="{D5CDD505-2E9C-101B-9397-08002B2CF9AE}" pid="10" name="MediaServiceImageTags">
    <vt:lpwstr/>
  </property>
</Properties>
</file>