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07" r:id="rId5"/>
  </p:sldIdLst>
  <p:sldSz cx="43891200" cy="32918400"/>
  <p:notesSz cx="6858000" cy="9144000"/>
  <p:embeddedFontLst>
    <p:embeddedFont>
      <p:font typeface="Antonio" pitchFamily="2" charset="77"/>
      <p:regular r:id="rId7"/>
      <p:bold r:id="rId8"/>
    </p:embeddedFont>
    <p:embeddedFont>
      <p:font typeface="Inter" panose="02000503000000020004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C65F66B-FFDD-03C0-837E-F57EFAC89A66}" name="Patterson, Stephanie G" initials="PS" userId="S::stephanie.g.patterson@vumc.org::65eddf89-6611-4771-9309-e97335a99d01" providerId="AD"/>
  <p188:author id="{EF7039F1-B85A-24FF-198F-7CD3A5B911ED}" name="Sekmen, Mert" initials="SM" userId="S::mert.sekmen.1@vumc.org::c7273d77-3807-4ea4-a223-a0ff1ad94a8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248"/>
    <a:srgbClr val="FEEEB6"/>
    <a:srgbClr val="FBFBFB"/>
    <a:srgbClr val="6B6B6B"/>
    <a:srgbClr val="0D0D0D"/>
    <a:srgbClr val="31092D"/>
    <a:srgbClr val="E1F1F4"/>
    <a:srgbClr val="8DC63F"/>
    <a:srgbClr val="FBE2A3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03D305-1D21-634F-8483-E19A1023B7B4}" v="6" dt="2026-09-01T22:02:32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71"/>
  </p:normalViewPr>
  <p:slideViewPr>
    <p:cSldViewPr snapToGrid="0">
      <p:cViewPr varScale="1">
        <p:scale>
          <a:sx n="17" d="100"/>
          <a:sy n="17" d="100"/>
        </p:scale>
        <p:origin x="2664" y="224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terson, Stephanie G" userId="65eddf89-6611-4771-9309-e97335a99d01" providerId="ADAL" clId="{CEA8D4BE-C5D7-5975-86BA-7BCF7A367C52}"/>
    <pc:docChg chg="undo custSel delSld modSld delSection modSection">
      <pc:chgData name="Patterson, Stephanie G" userId="65eddf89-6611-4771-9309-e97335a99d01" providerId="ADAL" clId="{CEA8D4BE-C5D7-5975-86BA-7BCF7A367C52}" dt="2026-09-10T16:01:38.715" v="274" actId="1038"/>
      <pc:docMkLst>
        <pc:docMk/>
      </pc:docMkLst>
      <pc:sldChg chg="addSp delSp modSp mod">
        <pc:chgData name="Patterson, Stephanie G" userId="65eddf89-6611-4771-9309-e97335a99d01" providerId="ADAL" clId="{CEA8D4BE-C5D7-5975-86BA-7BCF7A367C52}" dt="2026-09-10T16:01:38.715" v="274" actId="1038"/>
        <pc:sldMkLst>
          <pc:docMk/>
          <pc:sldMk cId="3058772945" sldId="307"/>
        </pc:sldMkLst>
        <pc:spChg chg="mod">
          <ac:chgData name="Patterson, Stephanie G" userId="65eddf89-6611-4771-9309-e97335a99d01" providerId="ADAL" clId="{CEA8D4BE-C5D7-5975-86BA-7BCF7A367C52}" dt="2026-09-01T22:04:49.326" v="265" actId="20577"/>
          <ac:spMkLst>
            <pc:docMk/>
            <pc:sldMk cId="3058772945" sldId="307"/>
            <ac:spMk id="28" creationId="{FFE04B5D-5410-4EF1-A8C7-66C4F770FA56}"/>
          </ac:spMkLst>
        </pc:spChg>
        <pc:spChg chg="mod">
          <ac:chgData name="Patterson, Stephanie G" userId="65eddf89-6611-4771-9309-e97335a99d01" providerId="ADAL" clId="{CEA8D4BE-C5D7-5975-86BA-7BCF7A367C52}" dt="2026-09-01T21:55:12.898" v="235" actId="20577"/>
          <ac:spMkLst>
            <pc:docMk/>
            <pc:sldMk cId="3058772945" sldId="307"/>
            <ac:spMk id="32" creationId="{7C434FD2-0B65-E148-B077-354818040666}"/>
          </ac:spMkLst>
        </pc:spChg>
        <pc:picChg chg="add mod modCrop">
          <ac:chgData name="Patterson, Stephanie G" userId="65eddf89-6611-4771-9309-e97335a99d01" providerId="ADAL" clId="{CEA8D4BE-C5D7-5975-86BA-7BCF7A367C52}" dt="2026-09-10T16:01:38.715" v="274" actId="1038"/>
          <ac:picMkLst>
            <pc:docMk/>
            <pc:sldMk cId="3058772945" sldId="307"/>
            <ac:picMk id="59" creationId="{393885C6-20AB-A7B4-263C-573541A7A468}"/>
          </ac:picMkLst>
        </pc:picChg>
        <pc:picChg chg="add mod">
          <ac:chgData name="Patterson, Stephanie G" userId="65eddf89-6611-4771-9309-e97335a99d01" providerId="ADAL" clId="{CEA8D4BE-C5D7-5975-86BA-7BCF7A367C52}" dt="2026-09-01T22:03:35.275" v="260" actId="1076"/>
          <ac:picMkLst>
            <pc:docMk/>
            <pc:sldMk cId="3058772945" sldId="307"/>
            <ac:picMk id="62" creationId="{E54EC80D-5651-23AB-368E-40727FF286DF}"/>
          </ac:picMkLst>
        </pc:picChg>
      </pc:sldChg>
    </pc:docChg>
  </pc:docChgLst>
  <pc:docChgLst>
    <pc:chgData name="Alrifai, Wael" userId="77f646c3-ce23-4e22-af17-5bdf72646a39" providerId="ADAL" clId="{C2BA53ED-CE09-548D-93C1-D0D1D4E8537F}"/>
    <pc:docChg chg="undo custSel modSld">
      <pc:chgData name="Alrifai, Wael" userId="77f646c3-ce23-4e22-af17-5bdf72646a39" providerId="ADAL" clId="{C2BA53ED-CE09-548D-93C1-D0D1D4E8537F}" dt="2026-08-31T15:02:23.152" v="1" actId="14100"/>
      <pc:docMkLst>
        <pc:docMk/>
      </pc:docMkLst>
      <pc:sldChg chg="modSp mod">
        <pc:chgData name="Alrifai, Wael" userId="77f646c3-ce23-4e22-af17-5bdf72646a39" providerId="ADAL" clId="{C2BA53ED-CE09-548D-93C1-D0D1D4E8537F}" dt="2026-08-31T15:02:23.152" v="1" actId="14100"/>
        <pc:sldMkLst>
          <pc:docMk/>
          <pc:sldMk cId="3058772945" sldId="307"/>
        </pc:sldMkLst>
        <pc:spChg chg="mod">
          <ac:chgData name="Alrifai, Wael" userId="77f646c3-ce23-4e22-af17-5bdf72646a39" providerId="ADAL" clId="{C2BA53ED-CE09-548D-93C1-D0D1D4E8537F}" dt="2026-08-31T15:02:23.152" v="1" actId="14100"/>
          <ac:spMkLst>
            <pc:docMk/>
            <pc:sldMk cId="3058772945" sldId="307"/>
            <ac:spMk id="22" creationId="{7B992F58-0FBE-33CD-457A-7D42AF9A23A8}"/>
          </ac:spMkLst>
        </pc:spChg>
        <pc:spChg chg="mod">
          <ac:chgData name="Alrifai, Wael" userId="77f646c3-ce23-4e22-af17-5bdf72646a39" providerId="ADAL" clId="{C2BA53ED-CE09-548D-93C1-D0D1D4E8537F}" dt="2026-08-31T15:02:23.152" v="1" actId="14100"/>
          <ac:spMkLst>
            <pc:docMk/>
            <pc:sldMk cId="3058772945" sldId="307"/>
            <ac:spMk id="24" creationId="{BB09584B-43C1-92EC-1EE6-47DCB6563A1C}"/>
          </ac:spMkLst>
        </pc:spChg>
      </pc:sldChg>
    </pc:docChg>
  </pc:docChgLst>
  <pc:docChgLst>
    <pc:chgData name="Sekmen, Mert" userId="c7273d77-3807-4ea4-a223-a0ff1ad94a84" providerId="ADAL" clId="{9F0687E5-C705-443A-BD01-CC6E791F1ACC}"/>
    <pc:docChg chg="modSld">
      <pc:chgData name="Sekmen, Mert" userId="c7273d77-3807-4ea4-a223-a0ff1ad94a84" providerId="ADAL" clId="{9F0687E5-C705-443A-BD01-CC6E791F1ACC}" dt="2026-08-31T14:17:35.933" v="1" actId="20577"/>
      <pc:docMkLst>
        <pc:docMk/>
      </pc:docMkLst>
      <pc:sldChg chg="modSp mod">
        <pc:chgData name="Sekmen, Mert" userId="c7273d77-3807-4ea4-a223-a0ff1ad94a84" providerId="ADAL" clId="{9F0687E5-C705-443A-BD01-CC6E791F1ACC}" dt="2026-08-31T14:17:35.933" v="1" actId="20577"/>
        <pc:sldMkLst>
          <pc:docMk/>
          <pc:sldMk cId="3058772945" sldId="307"/>
        </pc:sldMkLst>
        <pc:spChg chg="mod">
          <ac:chgData name="Sekmen, Mert" userId="c7273d77-3807-4ea4-a223-a0ff1ad94a84" providerId="ADAL" clId="{9F0687E5-C705-443A-BD01-CC6E791F1ACC}" dt="2026-08-31T14:17:35.933" v="1" actId="20577"/>
          <ac:spMkLst>
            <pc:docMk/>
            <pc:sldMk cId="3058772945" sldId="307"/>
            <ac:spMk id="28" creationId="{FFE04B5D-5410-4EF1-A8C7-66C4F770FA56}"/>
          </ac:spMkLst>
        </pc:spChg>
      </pc:sldChg>
    </pc:docChg>
  </pc:docChgLst>
  <pc:docChgLst>
    <pc:chgData name="Patterson, Stephanie G" userId="S::stephanie.g.patterson@vumc.org::65eddf89-6611-4771-9309-e97335a99d01" providerId="AD" clId="Web-{E723A097-3CFA-3CB7-BC32-F0079A9A269E}"/>
    <pc:docChg chg="mod">
      <pc:chgData name="Patterson, Stephanie G" userId="S::stephanie.g.patterson@vumc.org::65eddf89-6611-4771-9309-e97335a99d01" providerId="AD" clId="Web-{E723A097-3CFA-3CB7-BC32-F0079A9A269E}" dt="2026-09-02T16:48:30.778" v="0"/>
      <pc:docMkLst>
        <pc:docMk/>
      </pc:docMkLst>
    </pc:docChg>
  </pc:docChgLst>
  <pc:docChgLst>
    <pc:chgData name="Sekmen, Mert" userId="S::mert.sekmen.1@vumc.org::c7273d77-3807-4ea4-a223-a0ff1ad94a84" providerId="AD" clId="Web-{8BA36B11-610A-8109-E7F0-3B46885B469A}"/>
    <pc:docChg chg="mod modSld">
      <pc:chgData name="Sekmen, Mert" userId="S::mert.sekmen.1@vumc.org::c7273d77-3807-4ea4-a223-a0ff1ad94a84" providerId="AD" clId="Web-{8BA36B11-610A-8109-E7F0-3B46885B469A}" dt="2026-09-02T15:26:52.154" v="1"/>
      <pc:docMkLst>
        <pc:docMk/>
      </pc:docMkLst>
      <pc:sldChg chg="modSp">
        <pc:chgData name="Sekmen, Mert" userId="S::mert.sekmen.1@vumc.org::c7273d77-3807-4ea4-a223-a0ff1ad94a84" providerId="AD" clId="Web-{8BA36B11-610A-8109-E7F0-3B46885B469A}" dt="2026-09-02T15:25:29.070" v="0" actId="1076"/>
        <pc:sldMkLst>
          <pc:docMk/>
          <pc:sldMk cId="3058772945" sldId="307"/>
        </pc:sldMkLst>
        <pc:picChg chg="mod">
          <ac:chgData name="Sekmen, Mert" userId="S::mert.sekmen.1@vumc.org::c7273d77-3807-4ea4-a223-a0ff1ad94a84" providerId="AD" clId="Web-{8BA36B11-610A-8109-E7F0-3B46885B469A}" dt="2026-09-02T15:25:29.070" v="0" actId="1076"/>
          <ac:picMkLst>
            <pc:docMk/>
            <pc:sldMk cId="3058772945" sldId="307"/>
            <ac:picMk id="59" creationId="{393885C6-20AB-A7B4-263C-573541A7A46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 </a:t>
            </a:r>
            <a:r>
              <a:rPr lang="en-US" err="1"/>
              <a:t>Powerpoint</a:t>
            </a:r>
            <a:r>
              <a:rPr lang="en-US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Author list: Don’t split names onto two lines (e.g., “Jimmy [break] Smith”). If that happens, use a new line, unless you need the space. </a:t>
            </a:r>
            <a:r>
              <a:rPr lang="en-US" b="1"/>
              <a:t>Bold the first names of anybody who’s presenting</a:t>
            </a:r>
            <a:r>
              <a:rPr lang="en-US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Intro/methods/result: </a:t>
            </a:r>
            <a:r>
              <a:rPr lang="en-US" b="1"/>
              <a:t>Do not drop below font size 28</a:t>
            </a:r>
            <a:r>
              <a:rPr lang="en-US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1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vumc365-my.sharepoint.com/:b:/g/personal/stephanie_g_patterson_vumc_org/IQCejimGH8s-Sb3WzTmAWRxTASwR3eBJFTWfueP7nvw5q9E?e=OEy5DA" TargetMode="External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high angle view of a city&#10;&#10;AI-generated content may be incorrect.">
            <a:extLst>
              <a:ext uri="{FF2B5EF4-FFF2-40B4-BE49-F238E27FC236}">
                <a16:creationId xmlns:a16="http://schemas.microsoft.com/office/drawing/2014/main" id="{9C2B2C0E-6BE6-D714-91F4-011E22459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7"/>
          <a:stretch/>
        </p:blipFill>
        <p:spPr>
          <a:xfrm>
            <a:off x="10994263" y="22304576"/>
            <a:ext cx="21945600" cy="106173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A6C5C0-5810-D86C-76CF-97D03D02E853}"/>
              </a:ext>
            </a:extLst>
          </p:cNvPr>
          <p:cNvSpPr/>
          <p:nvPr/>
        </p:nvSpPr>
        <p:spPr>
          <a:xfrm>
            <a:off x="0" y="-11995"/>
            <a:ext cx="43891199" cy="5758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84E22F-315B-A2F4-236F-1C6686BAD1CC}"/>
              </a:ext>
            </a:extLst>
          </p:cNvPr>
          <p:cNvSpPr txBox="1"/>
          <p:nvPr/>
        </p:nvSpPr>
        <p:spPr>
          <a:xfrm>
            <a:off x="914399" y="1012701"/>
            <a:ext cx="42062397" cy="1400383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8500" b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Instant Order for Discharge Food Support for Inpatients with Food Insecurity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04B5D-5410-4EF1-A8C7-66C4F770FA56}"/>
              </a:ext>
            </a:extLst>
          </p:cNvPr>
          <p:cNvSpPr txBox="1"/>
          <p:nvPr/>
        </p:nvSpPr>
        <p:spPr>
          <a:xfrm>
            <a:off x="5943597" y="2859499"/>
            <a:ext cx="32004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Stephanie Patterson MD, MS</a:t>
            </a:r>
            <a:r>
              <a:rPr lang="en-US" sz="54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; Mert </a:t>
            </a:r>
            <a:r>
              <a:rPr lang="en-US" sz="5400" err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Sekmen</a:t>
            </a:r>
            <a:r>
              <a:rPr lang="en-US" sz="54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MS; Brianna </a:t>
            </a:r>
            <a:r>
              <a:rPr lang="en-US" sz="5400" err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Lillwitz</a:t>
            </a:r>
            <a:r>
              <a:rPr lang="en-US" sz="54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BS; Sara Hanai MSPT; Dawn </a:t>
            </a:r>
            <a:r>
              <a:rPr lang="en-US" sz="5400" err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Goretske</a:t>
            </a:r>
            <a:r>
              <a:rPr lang="en-US" sz="54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-Holecek; Randy Winstead MSN, RN; Wael Alrifai MD, MS; Cristin Fritz MD, MPH</a:t>
            </a:r>
            <a:br>
              <a:rPr lang="en-US" sz="54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</a:br>
            <a:r>
              <a:rPr lang="en-US" sz="54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Department of Pediatrics, Vanderbilt University Medical Center</a:t>
            </a:r>
            <a:endParaRPr lang="en-US" sz="5400" b="1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CE64AC-4140-94A6-3F84-7D989D4E1A99}"/>
              </a:ext>
            </a:extLst>
          </p:cNvPr>
          <p:cNvSpPr/>
          <p:nvPr/>
        </p:nvSpPr>
        <p:spPr>
          <a:xfrm>
            <a:off x="10994263" y="5746018"/>
            <a:ext cx="21945600" cy="27172382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r>
              <a:rPr lang="en-US" sz="9600">
                <a:hlinkClick r:id="rId4"/>
              </a:rPr>
              <a:t>Instant Order for Discharge Food Support for Inpatients with Food Insecurity.pdf</a:t>
            </a:r>
            <a:endParaRPr lang="en-US" sz="1400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434FD2-0B65-E148-B077-354818040666}"/>
              </a:ext>
            </a:extLst>
          </p:cNvPr>
          <p:cNvSpPr txBox="1"/>
          <p:nvPr/>
        </p:nvSpPr>
        <p:spPr>
          <a:xfrm>
            <a:off x="933244" y="6019607"/>
            <a:ext cx="10065610" cy="26465322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Background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About 10% of families at Monroe Carell Jr. Children’s Hospital at Vanderbilt experience food insecurity (FI)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We created an EHR-automated order to increase the number of families with FI receiving a discharge food box  </a:t>
            </a:r>
          </a:p>
          <a:p>
            <a:pPr>
              <a:lnSpc>
                <a:spcPct val="120000"/>
              </a:lnSpc>
            </a:pPr>
            <a:endParaRPr lang="en-US" sz="3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METHODS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RESULTS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Creating a manual EHR order for a discharge food box increased families receiving food by 10% (16% to 26%)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Instant EHR order increased discharge food distribution twofold with 43% of families receiving discharge food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Since instant order go live (3/5/26) 99.4%</a:t>
            </a:r>
            <a:r>
              <a:rPr lang="en-US" sz="34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 </a:t>
            </a: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of families identified with FI have received order for the discharge food support, a fourfold increase in order being placed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4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Tracked balancing measure with zero auto-orders for patients without identified FI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1E12B11-8FA2-F0DC-82D7-D355ACC8AE1E}"/>
              </a:ext>
            </a:extLst>
          </p:cNvPr>
          <p:cNvSpPr txBox="1"/>
          <p:nvPr/>
        </p:nvSpPr>
        <p:spPr>
          <a:xfrm>
            <a:off x="34890059" y="25386555"/>
            <a:ext cx="79046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Presenter:</a:t>
            </a:r>
            <a:br>
              <a:rPr lang="en-US" sz="440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lang="en-US" sz="400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Dr. Stephanie Patterson MD, MS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45E8C1C-C583-632D-9168-9A2D78050A67}"/>
              </a:ext>
            </a:extLst>
          </p:cNvPr>
          <p:cNvSpPr txBox="1"/>
          <p:nvPr/>
        </p:nvSpPr>
        <p:spPr>
          <a:xfrm>
            <a:off x="34621883" y="27278500"/>
            <a:ext cx="8917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err="1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Stephanie.g.patterson@vumc.org</a:t>
            </a:r>
            <a:endParaRPr lang="en-US" sz="4000">
              <a:latin typeface="+mj-lt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DA73981-ACA3-3FC2-2D75-502681A447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49" t="11571" r="13436" b="28310"/>
          <a:stretch/>
        </p:blipFill>
        <p:spPr>
          <a:xfrm>
            <a:off x="33490017" y="27176900"/>
            <a:ext cx="1131866" cy="9144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5A3B68D2-E057-95D7-A976-F5D7C0BF9842}"/>
              </a:ext>
            </a:extLst>
          </p:cNvPr>
          <p:cNvSpPr txBox="1"/>
          <p:nvPr/>
        </p:nvSpPr>
        <p:spPr>
          <a:xfrm>
            <a:off x="10972797" y="6388829"/>
            <a:ext cx="219456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EHR instant order </a:t>
            </a:r>
            <a:r>
              <a:rPr lang="en-US" sz="10000" b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increased food distribution twofold </a:t>
            </a:r>
            <a:r>
              <a:rPr lang="en-US" sz="1000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for families with food insecurity, with 43% of families receiving discharge food</a:t>
            </a:r>
            <a:endParaRPr lang="en-US" sz="1000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5" name="Graphic 7">
            <a:extLst>
              <a:ext uri="{FF2B5EF4-FFF2-40B4-BE49-F238E27FC236}">
                <a16:creationId xmlns:a16="http://schemas.microsoft.com/office/drawing/2014/main" id="{719B766E-BC62-1BCB-3EC4-C10257486496}"/>
              </a:ext>
            </a:extLst>
          </p:cNvPr>
          <p:cNvSpPr/>
          <p:nvPr/>
        </p:nvSpPr>
        <p:spPr>
          <a:xfrm>
            <a:off x="11702997" y="29683500"/>
            <a:ext cx="1292712" cy="2236041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chemeClr val="bg1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1483BA6-AD9D-B8B8-3102-1E843DF081E2}"/>
              </a:ext>
            </a:extLst>
          </p:cNvPr>
          <p:cNvSpPr txBox="1"/>
          <p:nvPr/>
        </p:nvSpPr>
        <p:spPr>
          <a:xfrm>
            <a:off x="11585023" y="28459865"/>
            <a:ext cx="5059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Scan for full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0F632B-0C45-4C2F-2556-BB7A039F1CA7}"/>
              </a:ext>
            </a:extLst>
          </p:cNvPr>
          <p:cNvSpPr txBox="1"/>
          <p:nvPr/>
        </p:nvSpPr>
        <p:spPr>
          <a:xfrm>
            <a:off x="33190879" y="6019607"/>
            <a:ext cx="9785917" cy="1280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Health Informatics for Addressing Health-Related Social Needs: Food Insecurity</a:t>
            </a:r>
          </a:p>
          <a:p>
            <a:endParaRPr lang="en-US" sz="34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3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EHR instant orders can help healthcare systems address health-related social needs such as food insecurity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endParaRPr lang="en-US" sz="34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3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Using an instant order ensured nearly all eligible families experiencing FI received an order for  discharge food support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endParaRPr lang="en-US" sz="34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3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EHR-based process automation can optimize hospital-based food assistance programs</a:t>
            </a:r>
          </a:p>
          <a:p>
            <a:endParaRPr lang="en-US" sz="340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3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Implementation and incorporation of food resources into the EHR allow for improved reach and data analysis of food programs</a:t>
            </a:r>
          </a:p>
          <a:p>
            <a:r>
              <a:rPr lang="en-US" sz="3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93688" indent="-293688">
              <a:buFont typeface="Arial" panose="020B0604020202020204" pitchFamily="34" charset="0"/>
              <a:buChar char="•"/>
            </a:pPr>
            <a:r>
              <a:rPr lang="en-US" sz="340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Limitations of food distribution still exist with families being unaware or unable to pick-up food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567B39-DCEA-CF0F-5616-21465AF650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4002" y="25282327"/>
            <a:ext cx="1131866" cy="1584125"/>
          </a:xfrm>
          <a:prstGeom prst="rect">
            <a:avLst/>
          </a:prstGeom>
        </p:spPr>
      </p:pic>
      <p:sp>
        <p:nvSpPr>
          <p:cNvPr id="21" name="Rectangular Callout 20">
            <a:extLst>
              <a:ext uri="{FF2B5EF4-FFF2-40B4-BE49-F238E27FC236}">
                <a16:creationId xmlns:a16="http://schemas.microsoft.com/office/drawing/2014/main" id="{0F7C3C5B-1A7B-58F9-4A8C-7B4B6391D216}"/>
              </a:ext>
            </a:extLst>
          </p:cNvPr>
          <p:cNvSpPr/>
          <p:nvPr/>
        </p:nvSpPr>
        <p:spPr>
          <a:xfrm>
            <a:off x="11236880" y="23543370"/>
            <a:ext cx="6331686" cy="2576031"/>
          </a:xfrm>
          <a:prstGeom prst="wedgeRectCallout">
            <a:avLst>
              <a:gd name="adj1" fmla="val 52590"/>
              <a:gd name="adj2" fmla="val 893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300E40-7F31-76FC-16AE-88B01B116FC8}"/>
              </a:ext>
            </a:extLst>
          </p:cNvPr>
          <p:cNvSpPr txBox="1"/>
          <p:nvPr/>
        </p:nvSpPr>
        <p:spPr>
          <a:xfrm>
            <a:off x="11145971" y="24066983"/>
            <a:ext cx="64202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92D050"/>
                </a:solidFill>
              </a:rPr>
              <a:t>EHR instant order allows team to distribute more food</a:t>
            </a:r>
          </a:p>
        </p:txBody>
      </p:sp>
      <p:sp>
        <p:nvSpPr>
          <p:cNvPr id="22" name="Rectangular Callout 21">
            <a:extLst>
              <a:ext uri="{FF2B5EF4-FFF2-40B4-BE49-F238E27FC236}">
                <a16:creationId xmlns:a16="http://schemas.microsoft.com/office/drawing/2014/main" id="{7B992F58-0FBE-33CD-457A-7D42AF9A23A8}"/>
              </a:ext>
            </a:extLst>
          </p:cNvPr>
          <p:cNvSpPr/>
          <p:nvPr/>
        </p:nvSpPr>
        <p:spPr>
          <a:xfrm>
            <a:off x="26483468" y="15413900"/>
            <a:ext cx="6331686" cy="2576031"/>
          </a:xfrm>
          <a:prstGeom prst="wedgeRectCallout">
            <a:avLst>
              <a:gd name="adj1" fmla="val -50853"/>
              <a:gd name="adj2" fmla="val 10092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09584B-43C1-92EC-1EE6-47DCB6563A1C}"/>
              </a:ext>
            </a:extLst>
          </p:cNvPr>
          <p:cNvSpPr txBox="1"/>
          <p:nvPr/>
        </p:nvSpPr>
        <p:spPr>
          <a:xfrm>
            <a:off x="26685725" y="15547753"/>
            <a:ext cx="57309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92D050"/>
                </a:solidFill>
              </a:rPr>
              <a:t>Nearly all families with food insecurity now have an order for discharge food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CFB66D5-845D-8E62-6737-10982D79D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8456" y="19330062"/>
            <a:ext cx="8198279" cy="525202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BEC64FE-D20F-527E-1F50-0E68C77DBC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956" y="13246372"/>
            <a:ext cx="15136667" cy="829827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CEA8C1E-B9F7-57E9-6DF0-0FA59DA9B5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331" y="22013231"/>
            <a:ext cx="15078848" cy="915168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DFAEFCB-36D3-6EC8-AD71-87FD8444AD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59070" y="29364764"/>
            <a:ext cx="3390900" cy="33782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93885C6-20AB-A7B4-263C-573541A7A4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8"/>
          <a:stretch>
            <a:fillRect/>
          </a:stretch>
        </p:blipFill>
        <p:spPr>
          <a:xfrm>
            <a:off x="850607" y="13243117"/>
            <a:ext cx="10100824" cy="964208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54EC80D-5651-23AB-368E-40727FF286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14002" y="28374567"/>
            <a:ext cx="9434910" cy="396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7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CECABDA-78EF-49A8-BA1E-5B4F68C3CE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5461E5-8FCF-4140-8DA4-19D93EF38759}"/>
</file>

<file path=customXml/itemProps3.xml><?xml version="1.0" encoding="utf-8"?>
<ds:datastoreItem xmlns:ds="http://schemas.openxmlformats.org/officeDocument/2006/customXml" ds:itemID="{B1F843CE-5EFF-45A8-AE4B-48CDB00F4F9C}">
  <ds:schemaRefs>
    <ds:schemaRef ds:uri="http://schemas.microsoft.com/office/2006/metadata/properties"/>
    <ds:schemaRef ds:uri="http://www.w3.org/XML/1998/namespace"/>
    <ds:schemaRef ds:uri="e5c93526-2e38-4ac8-a7a4-8e0d8d79bfb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7547a300-2909-42fb-98df-c044f3b3c98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466</Words>
  <Application>Microsoft Macintosh PowerPoint</Application>
  <PresentationFormat>Custom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Inter</vt:lpstr>
      <vt:lpstr>Calibri</vt:lpstr>
      <vt:lpstr>Antonio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Patterson, Stephanie G</cp:lastModifiedBy>
  <cp:revision>1</cp:revision>
  <dcterms:created xsi:type="dcterms:W3CDTF">2019-07-02T13:39:34Z</dcterms:created>
  <dcterms:modified xsi:type="dcterms:W3CDTF">2026-09-10T16:01:47Z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  <property fmtid="{D5CDD505-2E9C-101B-9397-08002B2CF9AE}" pid="10" name="MediaServiceImageTags">
    <vt:lpwstr/>
  </property>
</Properties>
</file>