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72" r:id="rId4"/>
  </p:sldMasterIdLst>
  <p:notesMasterIdLst>
    <p:notesMasterId r:id="rId6"/>
  </p:notesMasterIdLst>
  <p:sldIdLst>
    <p:sldId id="307" r:id="rId5"/>
  </p:sldIdLst>
  <p:sldSz cx="43891200" cy="32918400"/>
  <p:notesSz cx="6858000" cy="9144000"/>
  <p:embeddedFontLst>
    <p:embeddedFont>
      <p:font typeface="Antonio" panose="020B0604020202020204" charset="0"/>
      <p:regular r:id="rId7"/>
      <p:bold r:id="rId8"/>
    </p:embeddedFont>
    <p:embeddedFont>
      <p:font typeface="Inter" panose="020B0604020202020204" charset="0"/>
      <p:regular r:id="rId9"/>
      <p:bold r:id="rId10"/>
      <p:italic r:id="rId11"/>
      <p:boldItalic r:id="rId12"/>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Template" id="{BA8E2A11-A879-441C-8BBE-060327DA7DE7}">
          <p14:sldIdLst>
            <p14:sldId id="307"/>
          </p14:sldIdLst>
        </p14:section>
      </p14:sectionLst>
    </p:ext>
    <p:ext uri="{EFAFB233-063F-42B5-8137-9DF3F51BA10A}">
      <p15:sldGuideLst xmlns:p15="http://schemas.microsoft.com/office/powerpoint/2012/main">
        <p15:guide id="2" pos="13824" userDrawn="1">
          <p15:clr>
            <a:srgbClr val="A4A3A4"/>
          </p15:clr>
        </p15:guide>
        <p15:guide id="6" orient="horz" pos="576" userDrawn="1">
          <p15:clr>
            <a:srgbClr val="A4A3A4"/>
          </p15:clr>
        </p15:guide>
        <p15:guide id="9" pos="576" userDrawn="1">
          <p15:clr>
            <a:srgbClr val="A4A3A4"/>
          </p15:clr>
        </p15:guide>
        <p15:guide id="14" pos="20736" userDrawn="1">
          <p15:clr>
            <a:srgbClr val="A4A3A4"/>
          </p15:clr>
        </p15:guide>
        <p15:guide id="16" orient="horz" pos="20160" userDrawn="1">
          <p15:clr>
            <a:srgbClr val="A4A3A4"/>
          </p15:clr>
        </p15:guide>
        <p15:guide id="17" pos="6912" userDrawn="1">
          <p15:clr>
            <a:srgbClr val="A4A3A4"/>
          </p15:clr>
        </p15:guide>
        <p15:guide id="18" pos="270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0D0D"/>
    <a:srgbClr val="B49248"/>
    <a:srgbClr val="FEEEB6"/>
    <a:srgbClr val="FBFBFB"/>
    <a:srgbClr val="6B6B6B"/>
    <a:srgbClr val="31092D"/>
    <a:srgbClr val="E1F1F4"/>
    <a:srgbClr val="8DC63F"/>
    <a:srgbClr val="FBE2A3"/>
    <a:srgbClr val="ED1C2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615" autoAdjust="0"/>
    <p:restoredTop sz="95705" autoAdjust="0"/>
  </p:normalViewPr>
  <p:slideViewPr>
    <p:cSldViewPr snapToGrid="0" showGuides="1">
      <p:cViewPr>
        <p:scale>
          <a:sx n="25" d="100"/>
          <a:sy n="25" d="100"/>
        </p:scale>
        <p:origin x="12" y="-76"/>
      </p:cViewPr>
      <p:guideLst>
        <p:guide pos="13824"/>
        <p:guide orient="horz" pos="576"/>
        <p:guide pos="576"/>
        <p:guide pos="20736"/>
        <p:guide orient="horz" pos="20160"/>
        <p:guide pos="6912"/>
        <p:guide pos="2707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font" Target="fonts/font1.fntdata"/><Relationship Id="rId12"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font" Target="fonts/font4.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A87B01-42FD-4307-98A3-28AA20F07A24}" type="doc">
      <dgm:prSet loTypeId="urn:microsoft.com/office/officeart/2005/8/layout/vList3" loCatId="picture" qsTypeId="urn:microsoft.com/office/officeart/2005/8/quickstyle/simple1" qsCatId="simple" csTypeId="urn:microsoft.com/office/officeart/2005/8/colors/accent1_1" csCatId="accent1" phldr="1"/>
      <dgm:spPr/>
      <dgm:t>
        <a:bodyPr/>
        <a:lstStyle/>
        <a:p>
          <a:endParaRPr lang="en-US"/>
        </a:p>
      </dgm:t>
    </dgm:pt>
    <dgm:pt modelId="{76D815F4-4DAD-4054-8889-4D0C2894BDF1}">
      <dgm:prSet phldrT="[Text]" phldr="0"/>
      <dgm:spPr/>
      <dgm:t>
        <a:bodyPr/>
        <a:lstStyle/>
        <a:p>
          <a:r>
            <a:rPr lang="en-US" b="1" dirty="0"/>
            <a:t>Population: </a:t>
          </a:r>
          <a:r>
            <a:rPr lang="en-US" dirty="0"/>
            <a:t>Patients age ≥18 years old, with a URI diagnosis code, discharged from one of four emergency departments with antibiotics in 2024</a:t>
          </a:r>
        </a:p>
      </dgm:t>
    </dgm:pt>
    <dgm:pt modelId="{A2F083ED-4507-401C-BCEE-360754567D40}" type="parTrans" cxnId="{068A68EF-2FEE-4A8A-8D4F-83A0D01F029F}">
      <dgm:prSet/>
      <dgm:spPr/>
      <dgm:t>
        <a:bodyPr/>
        <a:lstStyle/>
        <a:p>
          <a:endParaRPr lang="en-US"/>
        </a:p>
      </dgm:t>
    </dgm:pt>
    <dgm:pt modelId="{85E4AC74-ADF8-47A9-BD77-D0EAF676D59B}" type="sibTrans" cxnId="{068A68EF-2FEE-4A8A-8D4F-83A0D01F029F}">
      <dgm:prSet/>
      <dgm:spPr/>
      <dgm:t>
        <a:bodyPr/>
        <a:lstStyle/>
        <a:p>
          <a:endParaRPr lang="en-US"/>
        </a:p>
      </dgm:t>
    </dgm:pt>
    <dgm:pt modelId="{CB6518E4-8604-4337-8DDA-B9A83B5D389E}">
      <dgm:prSet phldrT="[Text]" phldr="0"/>
      <dgm:spPr>
        <a:solidFill>
          <a:schemeClr val="bg1"/>
        </a:solidFill>
      </dgm:spPr>
      <dgm:t>
        <a:bodyPr/>
        <a:lstStyle/>
        <a:p>
          <a:r>
            <a:rPr lang="en-US" b="1" dirty="0"/>
            <a:t>Study Design: </a:t>
          </a:r>
          <a:r>
            <a:rPr lang="en-US" dirty="0"/>
            <a:t>Retrospective observational cohort study</a:t>
          </a:r>
        </a:p>
      </dgm:t>
    </dgm:pt>
    <dgm:pt modelId="{489E9225-E5F9-48C2-A774-1DE1C18FE1A2}" type="parTrans" cxnId="{B8D5CB83-2D59-4B20-948B-55A9CB4A8975}">
      <dgm:prSet/>
      <dgm:spPr/>
      <dgm:t>
        <a:bodyPr/>
        <a:lstStyle/>
        <a:p>
          <a:endParaRPr lang="en-US"/>
        </a:p>
      </dgm:t>
    </dgm:pt>
    <dgm:pt modelId="{4BA7CBA7-F29A-4ECF-AE5D-6DE5C6983524}" type="sibTrans" cxnId="{B8D5CB83-2D59-4B20-948B-55A9CB4A8975}">
      <dgm:prSet/>
      <dgm:spPr/>
      <dgm:t>
        <a:bodyPr/>
        <a:lstStyle/>
        <a:p>
          <a:endParaRPr lang="en-US"/>
        </a:p>
      </dgm:t>
    </dgm:pt>
    <dgm:pt modelId="{A2B37D88-5625-4343-9CE6-F0AC0793DC5C}">
      <dgm:prSet phldrT="[Text]" phldr="0"/>
      <dgm:spPr/>
      <dgm:t>
        <a:bodyPr/>
        <a:lstStyle/>
        <a:p>
          <a:r>
            <a:rPr lang="en-US" b="1" dirty="0"/>
            <a:t>Gold Standard—Chart review: </a:t>
          </a:r>
          <a:r>
            <a:rPr lang="en-US" b="0" dirty="0"/>
            <a:t>Each chart reviewed by two blinded emergency medicine residents, with adjudication by infectious diseases physicians</a:t>
          </a:r>
          <a:endParaRPr lang="en-US" b="1" dirty="0"/>
        </a:p>
      </dgm:t>
    </dgm:pt>
    <dgm:pt modelId="{45962771-2AF2-4FD7-B759-C84185E04740}" type="parTrans" cxnId="{7C115ADF-54C6-425C-8DB9-9C9A2D5E871C}">
      <dgm:prSet/>
      <dgm:spPr/>
      <dgm:t>
        <a:bodyPr/>
        <a:lstStyle/>
        <a:p>
          <a:endParaRPr lang="en-US"/>
        </a:p>
      </dgm:t>
    </dgm:pt>
    <dgm:pt modelId="{E3473B3E-D191-4C0F-A778-01AFEEEECBA1}" type="sibTrans" cxnId="{7C115ADF-54C6-425C-8DB9-9C9A2D5E871C}">
      <dgm:prSet/>
      <dgm:spPr/>
      <dgm:t>
        <a:bodyPr/>
        <a:lstStyle/>
        <a:p>
          <a:endParaRPr lang="en-US"/>
        </a:p>
      </dgm:t>
    </dgm:pt>
    <dgm:pt modelId="{958C5420-2898-450F-9865-020FF57A8C42}">
      <dgm:prSet phldrT="[Text]" phldr="0"/>
      <dgm:spPr/>
      <dgm:t>
        <a:bodyPr/>
        <a:lstStyle/>
        <a:p>
          <a:r>
            <a:rPr lang="en-US" b="1" dirty="0"/>
            <a:t>Diagnosis Codes +/- Mandatory Indications:</a:t>
          </a:r>
          <a:r>
            <a:rPr lang="en-US" b="0" dirty="0"/>
            <a:t> Reviewed for antibiotic inappropriateness by an emergency medicine resident with support from infectious diseases physicians</a:t>
          </a:r>
          <a:endParaRPr lang="en-US" b="1" dirty="0"/>
        </a:p>
      </dgm:t>
    </dgm:pt>
    <dgm:pt modelId="{5D442B29-85A2-4261-8699-8057CF58D796}" type="parTrans" cxnId="{1269133C-4FD6-4BEA-BAC1-ACDD4E8DF088}">
      <dgm:prSet/>
      <dgm:spPr/>
      <dgm:t>
        <a:bodyPr/>
        <a:lstStyle/>
        <a:p>
          <a:endParaRPr lang="en-US"/>
        </a:p>
      </dgm:t>
    </dgm:pt>
    <dgm:pt modelId="{B39CA154-2487-45F0-AC26-33AAC42F52DF}" type="sibTrans" cxnId="{1269133C-4FD6-4BEA-BAC1-ACDD4E8DF088}">
      <dgm:prSet/>
      <dgm:spPr/>
      <dgm:t>
        <a:bodyPr/>
        <a:lstStyle/>
        <a:p>
          <a:endParaRPr lang="en-US"/>
        </a:p>
      </dgm:t>
    </dgm:pt>
    <dgm:pt modelId="{95F43C02-3FED-4CF5-951B-837DBE795389}">
      <dgm:prSet phldrT="[Text]" phldr="0"/>
      <dgm:spPr/>
      <dgm:t>
        <a:bodyPr/>
        <a:lstStyle/>
        <a:p>
          <a:r>
            <a:rPr lang="en-US" b="1" dirty="0"/>
            <a:t>Large Language Model:</a:t>
          </a:r>
          <a:r>
            <a:rPr lang="en-US" b="0" dirty="0"/>
            <a:t> Prompt engineering with OpenAI models, mainly Chat-GPT 5.2. Followed by prompt validation cohort, missed diagnosis review, and time assessment</a:t>
          </a:r>
        </a:p>
      </dgm:t>
    </dgm:pt>
    <dgm:pt modelId="{FDC2AC32-5FA9-47C8-919E-1B19C944AF34}" type="parTrans" cxnId="{B45492F6-A916-408B-BE48-7437E8EE2D23}">
      <dgm:prSet/>
      <dgm:spPr/>
      <dgm:t>
        <a:bodyPr/>
        <a:lstStyle/>
        <a:p>
          <a:endParaRPr lang="en-US"/>
        </a:p>
      </dgm:t>
    </dgm:pt>
    <dgm:pt modelId="{0B2574D0-97DA-4FB4-9704-2C2FD7871464}" type="sibTrans" cxnId="{B45492F6-A916-408B-BE48-7437E8EE2D23}">
      <dgm:prSet/>
      <dgm:spPr/>
      <dgm:t>
        <a:bodyPr/>
        <a:lstStyle/>
        <a:p>
          <a:endParaRPr lang="en-US"/>
        </a:p>
      </dgm:t>
    </dgm:pt>
    <dgm:pt modelId="{76F1EE76-07B5-41ED-99C3-0689FB214264}" type="pres">
      <dgm:prSet presAssocID="{51A87B01-42FD-4307-98A3-28AA20F07A24}" presName="linearFlow" presStyleCnt="0">
        <dgm:presLayoutVars>
          <dgm:dir/>
          <dgm:resizeHandles val="exact"/>
        </dgm:presLayoutVars>
      </dgm:prSet>
      <dgm:spPr/>
    </dgm:pt>
    <dgm:pt modelId="{AD598F86-0F79-4164-9106-5E1029D99571}" type="pres">
      <dgm:prSet presAssocID="{76D815F4-4DAD-4054-8889-4D0C2894BDF1}" presName="composite" presStyleCnt="0"/>
      <dgm:spPr/>
    </dgm:pt>
    <dgm:pt modelId="{C27BA9DA-F700-4055-AEE7-8CEF9EB88C40}" type="pres">
      <dgm:prSet presAssocID="{76D815F4-4DAD-4054-8889-4D0C2894BDF1}" presName="imgShp" presStyleLbl="fgImgPlace1" presStyleIdx="0" presStyleCnt="5"/>
      <dgm:spPr>
        <a:solidFill>
          <a:schemeClr val="bg1"/>
        </a:solidFill>
      </dgm:spPr>
      <dgm:extLst>
        <a:ext uri="{E40237B7-FDA0-4F09-8148-C483321AD2D9}">
          <dgm14:cNvPr xmlns:dgm14="http://schemas.microsoft.com/office/drawing/2010/diagram" id="0" name="" descr="Users with solid fill"/>
        </a:ext>
      </dgm:extLst>
    </dgm:pt>
    <dgm:pt modelId="{EEFD2697-4CF0-4D87-BDCA-93D68744E763}" type="pres">
      <dgm:prSet presAssocID="{76D815F4-4DAD-4054-8889-4D0C2894BDF1}" presName="txShp" presStyleLbl="node1" presStyleIdx="0" presStyleCnt="5">
        <dgm:presLayoutVars>
          <dgm:bulletEnabled val="1"/>
        </dgm:presLayoutVars>
      </dgm:prSet>
      <dgm:spPr/>
    </dgm:pt>
    <dgm:pt modelId="{1B3E3E27-3E19-4AB4-848F-B14BA5CE0320}" type="pres">
      <dgm:prSet presAssocID="{85E4AC74-ADF8-47A9-BD77-D0EAF676D59B}" presName="spacing" presStyleCnt="0"/>
      <dgm:spPr/>
    </dgm:pt>
    <dgm:pt modelId="{A2406960-DE8D-448B-8B0A-6C173947987C}" type="pres">
      <dgm:prSet presAssocID="{CB6518E4-8604-4337-8DDA-B9A83B5D389E}" presName="composite" presStyleCnt="0"/>
      <dgm:spPr/>
    </dgm:pt>
    <dgm:pt modelId="{799728B2-2084-47CB-A0A5-09ADDE2F60A3}" type="pres">
      <dgm:prSet presAssocID="{CB6518E4-8604-4337-8DDA-B9A83B5D389E}" presName="imgShp" presStyleLbl="fgImgPlace1" presStyleIdx="1" presStyleCnt="5"/>
      <dgm:spPr>
        <a:solidFill>
          <a:schemeClr val="bg1"/>
        </a:solidFill>
      </dgm:spPr>
      <dgm:extLst>
        <a:ext uri="{E40237B7-FDA0-4F09-8148-C483321AD2D9}">
          <dgm14:cNvPr xmlns:dgm14="http://schemas.microsoft.com/office/drawing/2010/diagram" id="0" name="" descr="Clipboard Checked with solid fill"/>
        </a:ext>
      </dgm:extLst>
    </dgm:pt>
    <dgm:pt modelId="{E7CB9070-C9E1-451A-9409-C86B6C9F23AA}" type="pres">
      <dgm:prSet presAssocID="{CB6518E4-8604-4337-8DDA-B9A83B5D389E}" presName="txShp" presStyleLbl="node1" presStyleIdx="1" presStyleCnt="5" custLinFactNeighborX="1827" custLinFactNeighborY="3282">
        <dgm:presLayoutVars>
          <dgm:bulletEnabled val="1"/>
        </dgm:presLayoutVars>
      </dgm:prSet>
      <dgm:spPr/>
    </dgm:pt>
    <dgm:pt modelId="{BF3871F8-0303-4AEF-BC95-B74E860554F8}" type="pres">
      <dgm:prSet presAssocID="{4BA7CBA7-F29A-4ECF-AE5D-6DE5C6983524}" presName="spacing" presStyleCnt="0"/>
      <dgm:spPr/>
    </dgm:pt>
    <dgm:pt modelId="{92C74F58-CB61-4C89-B979-644D453AF6E6}" type="pres">
      <dgm:prSet presAssocID="{A2B37D88-5625-4343-9CE6-F0AC0793DC5C}" presName="composite" presStyleCnt="0"/>
      <dgm:spPr/>
    </dgm:pt>
    <dgm:pt modelId="{75163DC1-94E6-432E-8377-0FEDB912208B}" type="pres">
      <dgm:prSet presAssocID="{A2B37D88-5625-4343-9CE6-F0AC0793DC5C}" presName="imgShp" presStyleLbl="fgImgPlace1" presStyleIdx="2" presStyleCnt="5"/>
      <dgm:spPr>
        <a:solidFill>
          <a:schemeClr val="bg1"/>
        </a:solidFill>
      </dgm:spPr>
    </dgm:pt>
    <dgm:pt modelId="{04765478-DCD1-4C05-833B-60B0FE35E47E}" type="pres">
      <dgm:prSet presAssocID="{A2B37D88-5625-4343-9CE6-F0AC0793DC5C}" presName="txShp" presStyleLbl="node1" presStyleIdx="2" presStyleCnt="5">
        <dgm:presLayoutVars>
          <dgm:bulletEnabled val="1"/>
        </dgm:presLayoutVars>
      </dgm:prSet>
      <dgm:spPr/>
    </dgm:pt>
    <dgm:pt modelId="{16A681FB-10E2-4AD1-BE1B-31B99D76695F}" type="pres">
      <dgm:prSet presAssocID="{E3473B3E-D191-4C0F-A778-01AFEEEECBA1}" presName="spacing" presStyleCnt="0"/>
      <dgm:spPr/>
    </dgm:pt>
    <dgm:pt modelId="{FEF39B3F-CD64-4D5C-8B76-E02CFDBB1F4E}" type="pres">
      <dgm:prSet presAssocID="{958C5420-2898-450F-9865-020FF57A8C42}" presName="composite" presStyleCnt="0"/>
      <dgm:spPr/>
    </dgm:pt>
    <dgm:pt modelId="{ADA7F992-2D39-4ABF-9D7B-B4E1D86AE0D8}" type="pres">
      <dgm:prSet presAssocID="{958C5420-2898-450F-9865-020FF57A8C42}" presName="imgShp" presStyleLbl="fgImgPlace1" presStyleIdx="3" presStyleCnt="5"/>
      <dgm:spPr>
        <a:solidFill>
          <a:schemeClr val="bg1"/>
        </a:solidFill>
      </dgm:spPr>
    </dgm:pt>
    <dgm:pt modelId="{D27FC262-A8AC-4833-9FB2-EBA48FA0FEBB}" type="pres">
      <dgm:prSet presAssocID="{958C5420-2898-450F-9865-020FF57A8C42}" presName="txShp" presStyleLbl="node1" presStyleIdx="3" presStyleCnt="5">
        <dgm:presLayoutVars>
          <dgm:bulletEnabled val="1"/>
        </dgm:presLayoutVars>
      </dgm:prSet>
      <dgm:spPr/>
    </dgm:pt>
    <dgm:pt modelId="{332B23C6-2AAD-4E4B-B9BB-88BEE96244B5}" type="pres">
      <dgm:prSet presAssocID="{B39CA154-2487-45F0-AC26-33AAC42F52DF}" presName="spacing" presStyleCnt="0"/>
      <dgm:spPr/>
    </dgm:pt>
    <dgm:pt modelId="{54B202F4-3F75-478C-AE53-F287A72399D1}" type="pres">
      <dgm:prSet presAssocID="{95F43C02-3FED-4CF5-951B-837DBE795389}" presName="composite" presStyleCnt="0"/>
      <dgm:spPr/>
    </dgm:pt>
    <dgm:pt modelId="{6F8CB268-E807-4FA4-A4D5-606628120DDC}" type="pres">
      <dgm:prSet presAssocID="{95F43C02-3FED-4CF5-951B-837DBE795389}" presName="imgShp" presStyleLbl="fgImgPlace1" presStyleIdx="4" presStyleCnt="5"/>
      <dgm:spPr>
        <a:solidFill>
          <a:schemeClr val="bg1"/>
        </a:solidFill>
      </dgm:spPr>
    </dgm:pt>
    <dgm:pt modelId="{3CBA7FAE-7CB1-4D22-A6A0-8F8B43BF1F2F}" type="pres">
      <dgm:prSet presAssocID="{95F43C02-3FED-4CF5-951B-837DBE795389}" presName="txShp" presStyleLbl="node1" presStyleIdx="4" presStyleCnt="5">
        <dgm:presLayoutVars>
          <dgm:bulletEnabled val="1"/>
        </dgm:presLayoutVars>
      </dgm:prSet>
      <dgm:spPr/>
    </dgm:pt>
  </dgm:ptLst>
  <dgm:cxnLst>
    <dgm:cxn modelId="{F76EB935-C6D8-4B95-B751-33AB008B9C2B}" type="presOf" srcId="{CB6518E4-8604-4337-8DDA-B9A83B5D389E}" destId="{E7CB9070-C9E1-451A-9409-C86B6C9F23AA}" srcOrd="0" destOrd="0" presId="urn:microsoft.com/office/officeart/2005/8/layout/vList3"/>
    <dgm:cxn modelId="{1269133C-4FD6-4BEA-BAC1-ACDD4E8DF088}" srcId="{51A87B01-42FD-4307-98A3-28AA20F07A24}" destId="{958C5420-2898-450F-9865-020FF57A8C42}" srcOrd="3" destOrd="0" parTransId="{5D442B29-85A2-4261-8699-8057CF58D796}" sibTransId="{B39CA154-2487-45F0-AC26-33AAC42F52DF}"/>
    <dgm:cxn modelId="{14C8CC6B-585A-47C2-861A-678149CDB740}" type="presOf" srcId="{95F43C02-3FED-4CF5-951B-837DBE795389}" destId="{3CBA7FAE-7CB1-4D22-A6A0-8F8B43BF1F2F}" srcOrd="0" destOrd="0" presId="urn:microsoft.com/office/officeart/2005/8/layout/vList3"/>
    <dgm:cxn modelId="{B8D5CB83-2D59-4B20-948B-55A9CB4A8975}" srcId="{51A87B01-42FD-4307-98A3-28AA20F07A24}" destId="{CB6518E4-8604-4337-8DDA-B9A83B5D389E}" srcOrd="1" destOrd="0" parTransId="{489E9225-E5F9-48C2-A774-1DE1C18FE1A2}" sibTransId="{4BA7CBA7-F29A-4ECF-AE5D-6DE5C6983524}"/>
    <dgm:cxn modelId="{39A7A0AD-0B3C-406B-BF94-A1F5CDD1AD78}" type="presOf" srcId="{76D815F4-4DAD-4054-8889-4D0C2894BDF1}" destId="{EEFD2697-4CF0-4D87-BDCA-93D68744E763}" srcOrd="0" destOrd="0" presId="urn:microsoft.com/office/officeart/2005/8/layout/vList3"/>
    <dgm:cxn modelId="{175B81D3-FA9A-4D9F-9F4D-C6CFCC7D847F}" type="presOf" srcId="{51A87B01-42FD-4307-98A3-28AA20F07A24}" destId="{76F1EE76-07B5-41ED-99C3-0689FB214264}" srcOrd="0" destOrd="0" presId="urn:microsoft.com/office/officeart/2005/8/layout/vList3"/>
    <dgm:cxn modelId="{7C115ADF-54C6-425C-8DB9-9C9A2D5E871C}" srcId="{51A87B01-42FD-4307-98A3-28AA20F07A24}" destId="{A2B37D88-5625-4343-9CE6-F0AC0793DC5C}" srcOrd="2" destOrd="0" parTransId="{45962771-2AF2-4FD7-B759-C84185E04740}" sibTransId="{E3473B3E-D191-4C0F-A778-01AFEEEECBA1}"/>
    <dgm:cxn modelId="{CB3E1EE7-62E0-4191-B9B1-89669575440A}" type="presOf" srcId="{958C5420-2898-450F-9865-020FF57A8C42}" destId="{D27FC262-A8AC-4833-9FB2-EBA48FA0FEBB}" srcOrd="0" destOrd="0" presId="urn:microsoft.com/office/officeart/2005/8/layout/vList3"/>
    <dgm:cxn modelId="{E6F606EE-99D1-4468-9993-984A00A019AC}" type="presOf" srcId="{A2B37D88-5625-4343-9CE6-F0AC0793DC5C}" destId="{04765478-DCD1-4C05-833B-60B0FE35E47E}" srcOrd="0" destOrd="0" presId="urn:microsoft.com/office/officeart/2005/8/layout/vList3"/>
    <dgm:cxn modelId="{068A68EF-2FEE-4A8A-8D4F-83A0D01F029F}" srcId="{51A87B01-42FD-4307-98A3-28AA20F07A24}" destId="{76D815F4-4DAD-4054-8889-4D0C2894BDF1}" srcOrd="0" destOrd="0" parTransId="{A2F083ED-4507-401C-BCEE-360754567D40}" sibTransId="{85E4AC74-ADF8-47A9-BD77-D0EAF676D59B}"/>
    <dgm:cxn modelId="{B45492F6-A916-408B-BE48-7437E8EE2D23}" srcId="{51A87B01-42FD-4307-98A3-28AA20F07A24}" destId="{95F43C02-3FED-4CF5-951B-837DBE795389}" srcOrd="4" destOrd="0" parTransId="{FDC2AC32-5FA9-47C8-919E-1B19C944AF34}" sibTransId="{0B2574D0-97DA-4FB4-9704-2C2FD7871464}"/>
    <dgm:cxn modelId="{924DC452-D56F-491B-A3F0-D2D30C5F02FF}" type="presParOf" srcId="{76F1EE76-07B5-41ED-99C3-0689FB214264}" destId="{AD598F86-0F79-4164-9106-5E1029D99571}" srcOrd="0" destOrd="0" presId="urn:microsoft.com/office/officeart/2005/8/layout/vList3"/>
    <dgm:cxn modelId="{131C4902-3024-47BB-8174-F2BCAA13138D}" type="presParOf" srcId="{AD598F86-0F79-4164-9106-5E1029D99571}" destId="{C27BA9DA-F700-4055-AEE7-8CEF9EB88C40}" srcOrd="0" destOrd="0" presId="urn:microsoft.com/office/officeart/2005/8/layout/vList3"/>
    <dgm:cxn modelId="{C1FD30C7-04FA-4C9A-AE81-7D852862D233}" type="presParOf" srcId="{AD598F86-0F79-4164-9106-5E1029D99571}" destId="{EEFD2697-4CF0-4D87-BDCA-93D68744E763}" srcOrd="1" destOrd="0" presId="urn:microsoft.com/office/officeart/2005/8/layout/vList3"/>
    <dgm:cxn modelId="{6471CE08-FB0E-4034-8B85-DB9CEF7F847F}" type="presParOf" srcId="{76F1EE76-07B5-41ED-99C3-0689FB214264}" destId="{1B3E3E27-3E19-4AB4-848F-B14BA5CE0320}" srcOrd="1" destOrd="0" presId="urn:microsoft.com/office/officeart/2005/8/layout/vList3"/>
    <dgm:cxn modelId="{4F4D5EF3-8EEF-4C9B-AE0A-2EFEB2AD01A1}" type="presParOf" srcId="{76F1EE76-07B5-41ED-99C3-0689FB214264}" destId="{A2406960-DE8D-448B-8B0A-6C173947987C}" srcOrd="2" destOrd="0" presId="urn:microsoft.com/office/officeart/2005/8/layout/vList3"/>
    <dgm:cxn modelId="{3D3CF037-78A9-43A2-A585-67AE6FE375F7}" type="presParOf" srcId="{A2406960-DE8D-448B-8B0A-6C173947987C}" destId="{799728B2-2084-47CB-A0A5-09ADDE2F60A3}" srcOrd="0" destOrd="0" presId="urn:microsoft.com/office/officeart/2005/8/layout/vList3"/>
    <dgm:cxn modelId="{070AFC16-6B01-4809-A0A9-99AB4C91B0AE}" type="presParOf" srcId="{A2406960-DE8D-448B-8B0A-6C173947987C}" destId="{E7CB9070-C9E1-451A-9409-C86B6C9F23AA}" srcOrd="1" destOrd="0" presId="urn:microsoft.com/office/officeart/2005/8/layout/vList3"/>
    <dgm:cxn modelId="{8B770026-F3A2-47F4-AD30-65F7D727EBCF}" type="presParOf" srcId="{76F1EE76-07B5-41ED-99C3-0689FB214264}" destId="{BF3871F8-0303-4AEF-BC95-B74E860554F8}" srcOrd="3" destOrd="0" presId="urn:microsoft.com/office/officeart/2005/8/layout/vList3"/>
    <dgm:cxn modelId="{641F9890-423E-4526-868C-D12518593542}" type="presParOf" srcId="{76F1EE76-07B5-41ED-99C3-0689FB214264}" destId="{92C74F58-CB61-4C89-B979-644D453AF6E6}" srcOrd="4" destOrd="0" presId="urn:microsoft.com/office/officeart/2005/8/layout/vList3"/>
    <dgm:cxn modelId="{22D4D1C0-93E7-486F-995F-8909143CDADC}" type="presParOf" srcId="{92C74F58-CB61-4C89-B979-644D453AF6E6}" destId="{75163DC1-94E6-432E-8377-0FEDB912208B}" srcOrd="0" destOrd="0" presId="urn:microsoft.com/office/officeart/2005/8/layout/vList3"/>
    <dgm:cxn modelId="{981056A2-1E46-44E4-B827-15BA2D7E7CFB}" type="presParOf" srcId="{92C74F58-CB61-4C89-B979-644D453AF6E6}" destId="{04765478-DCD1-4C05-833B-60B0FE35E47E}" srcOrd="1" destOrd="0" presId="urn:microsoft.com/office/officeart/2005/8/layout/vList3"/>
    <dgm:cxn modelId="{999883EE-F2C3-4DD3-8F73-A71643611144}" type="presParOf" srcId="{76F1EE76-07B5-41ED-99C3-0689FB214264}" destId="{16A681FB-10E2-4AD1-BE1B-31B99D76695F}" srcOrd="5" destOrd="0" presId="urn:microsoft.com/office/officeart/2005/8/layout/vList3"/>
    <dgm:cxn modelId="{00694289-DA6E-4360-AC45-A4A6945722F9}" type="presParOf" srcId="{76F1EE76-07B5-41ED-99C3-0689FB214264}" destId="{FEF39B3F-CD64-4D5C-8B76-E02CFDBB1F4E}" srcOrd="6" destOrd="0" presId="urn:microsoft.com/office/officeart/2005/8/layout/vList3"/>
    <dgm:cxn modelId="{BBFE1B32-59FB-47A1-B4DA-104B648F3C1C}" type="presParOf" srcId="{FEF39B3F-CD64-4D5C-8B76-E02CFDBB1F4E}" destId="{ADA7F992-2D39-4ABF-9D7B-B4E1D86AE0D8}" srcOrd="0" destOrd="0" presId="urn:microsoft.com/office/officeart/2005/8/layout/vList3"/>
    <dgm:cxn modelId="{840F9F20-B4DA-4496-A06C-917639D94D01}" type="presParOf" srcId="{FEF39B3F-CD64-4D5C-8B76-E02CFDBB1F4E}" destId="{D27FC262-A8AC-4833-9FB2-EBA48FA0FEBB}" srcOrd="1" destOrd="0" presId="urn:microsoft.com/office/officeart/2005/8/layout/vList3"/>
    <dgm:cxn modelId="{089D7AA5-693A-42F4-A024-856B0ACAC380}" type="presParOf" srcId="{76F1EE76-07B5-41ED-99C3-0689FB214264}" destId="{332B23C6-2AAD-4E4B-B9BB-88BEE96244B5}" srcOrd="7" destOrd="0" presId="urn:microsoft.com/office/officeart/2005/8/layout/vList3"/>
    <dgm:cxn modelId="{F615D2B7-32D4-4899-8B83-E97CEBF6BDA5}" type="presParOf" srcId="{76F1EE76-07B5-41ED-99C3-0689FB214264}" destId="{54B202F4-3F75-478C-AE53-F287A72399D1}" srcOrd="8" destOrd="0" presId="urn:microsoft.com/office/officeart/2005/8/layout/vList3"/>
    <dgm:cxn modelId="{CD091A59-BC9B-4306-A477-2F8E1A89F4DD}" type="presParOf" srcId="{54B202F4-3F75-478C-AE53-F287A72399D1}" destId="{6F8CB268-E807-4FA4-A4D5-606628120DDC}" srcOrd="0" destOrd="0" presId="urn:microsoft.com/office/officeart/2005/8/layout/vList3"/>
    <dgm:cxn modelId="{9D3720BF-2061-494B-A342-77077237D1A7}" type="presParOf" srcId="{54B202F4-3F75-478C-AE53-F287A72399D1}" destId="{3CBA7FAE-7CB1-4D22-A6A0-8F8B43BF1F2F}" srcOrd="1" destOrd="0" presId="urn:microsoft.com/office/officeart/2005/8/layout/vList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FD2697-4CF0-4D87-BDCA-93D68744E763}">
      <dsp:nvSpPr>
        <dsp:cNvPr id="0" name=""/>
        <dsp:cNvSpPr/>
      </dsp:nvSpPr>
      <dsp:spPr>
        <a:xfrm rot="10800000">
          <a:off x="2871675" y="2388"/>
          <a:ext cx="9057101" cy="2361501"/>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57" tIns="114300" rIns="21336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t>Population: </a:t>
          </a:r>
          <a:r>
            <a:rPr lang="en-US" sz="3000" kern="1200" dirty="0"/>
            <a:t>Patients age ≥18 years old, with a URI diagnosis code, discharged from one of four emergency departments with antibiotics in 2024</a:t>
          </a:r>
        </a:p>
      </dsp:txBody>
      <dsp:txXfrm rot="10800000">
        <a:off x="3462050" y="2388"/>
        <a:ext cx="8466726" cy="2361501"/>
      </dsp:txXfrm>
    </dsp:sp>
    <dsp:sp modelId="{C27BA9DA-F700-4055-AEE7-8CEF9EB88C40}">
      <dsp:nvSpPr>
        <dsp:cNvPr id="0" name=""/>
        <dsp:cNvSpPr/>
      </dsp:nvSpPr>
      <dsp:spPr>
        <a:xfrm>
          <a:off x="1690924" y="2388"/>
          <a:ext cx="2361501" cy="2361501"/>
        </a:xfrm>
        <a:prstGeom prst="ellipse">
          <a:avLst/>
        </a:prstGeom>
        <a:solidFill>
          <a:schemeClr val="bg1"/>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7CB9070-C9E1-451A-9409-C86B6C9F23AA}">
      <dsp:nvSpPr>
        <dsp:cNvPr id="0" name=""/>
        <dsp:cNvSpPr/>
      </dsp:nvSpPr>
      <dsp:spPr>
        <a:xfrm rot="10800000">
          <a:off x="3037148" y="3146320"/>
          <a:ext cx="9057101" cy="2361501"/>
        </a:xfrm>
        <a:prstGeom prst="homePlate">
          <a:avLst/>
        </a:prstGeom>
        <a:solidFill>
          <a:schemeClr val="bg1"/>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57" tIns="114300" rIns="21336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t>Study Design: </a:t>
          </a:r>
          <a:r>
            <a:rPr lang="en-US" sz="3000" kern="1200" dirty="0"/>
            <a:t>Retrospective observational cohort study</a:t>
          </a:r>
        </a:p>
      </dsp:txBody>
      <dsp:txXfrm rot="10800000">
        <a:off x="3627523" y="3146320"/>
        <a:ext cx="8466726" cy="2361501"/>
      </dsp:txXfrm>
    </dsp:sp>
    <dsp:sp modelId="{799728B2-2084-47CB-A0A5-09ADDE2F60A3}">
      <dsp:nvSpPr>
        <dsp:cNvPr id="0" name=""/>
        <dsp:cNvSpPr/>
      </dsp:nvSpPr>
      <dsp:spPr>
        <a:xfrm>
          <a:off x="1690924" y="3068816"/>
          <a:ext cx="2361501" cy="2361501"/>
        </a:xfrm>
        <a:prstGeom prst="ellipse">
          <a:avLst/>
        </a:prstGeom>
        <a:solidFill>
          <a:schemeClr val="bg1"/>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4765478-DCD1-4C05-833B-60B0FE35E47E}">
      <dsp:nvSpPr>
        <dsp:cNvPr id="0" name=""/>
        <dsp:cNvSpPr/>
      </dsp:nvSpPr>
      <dsp:spPr>
        <a:xfrm rot="10800000">
          <a:off x="2871675" y="6135244"/>
          <a:ext cx="9057101" cy="2361501"/>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57" tIns="114300" rIns="21336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t>Gold Standard—Chart review: </a:t>
          </a:r>
          <a:r>
            <a:rPr lang="en-US" sz="3000" b="0" kern="1200" dirty="0"/>
            <a:t>Each chart reviewed by two blinded emergency medicine residents, with adjudication by infectious diseases physicians</a:t>
          </a:r>
          <a:endParaRPr lang="en-US" sz="3000" b="1" kern="1200" dirty="0"/>
        </a:p>
      </dsp:txBody>
      <dsp:txXfrm rot="10800000">
        <a:off x="3462050" y="6135244"/>
        <a:ext cx="8466726" cy="2361501"/>
      </dsp:txXfrm>
    </dsp:sp>
    <dsp:sp modelId="{75163DC1-94E6-432E-8377-0FEDB912208B}">
      <dsp:nvSpPr>
        <dsp:cNvPr id="0" name=""/>
        <dsp:cNvSpPr/>
      </dsp:nvSpPr>
      <dsp:spPr>
        <a:xfrm>
          <a:off x="1690924" y="6135244"/>
          <a:ext cx="2361501" cy="2361501"/>
        </a:xfrm>
        <a:prstGeom prst="ellipse">
          <a:avLst/>
        </a:prstGeom>
        <a:solidFill>
          <a:schemeClr val="bg1"/>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27FC262-A8AC-4833-9FB2-EBA48FA0FEBB}">
      <dsp:nvSpPr>
        <dsp:cNvPr id="0" name=""/>
        <dsp:cNvSpPr/>
      </dsp:nvSpPr>
      <dsp:spPr>
        <a:xfrm rot="10800000">
          <a:off x="2871675" y="9201671"/>
          <a:ext cx="9057101" cy="2361501"/>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57" tIns="114300" rIns="21336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t>Diagnosis Codes +/- Mandatory Indications:</a:t>
          </a:r>
          <a:r>
            <a:rPr lang="en-US" sz="3000" b="0" kern="1200" dirty="0"/>
            <a:t> Reviewed for antibiotic inappropriateness by an emergency medicine resident with support from infectious diseases physicians</a:t>
          </a:r>
          <a:endParaRPr lang="en-US" sz="3000" b="1" kern="1200" dirty="0"/>
        </a:p>
      </dsp:txBody>
      <dsp:txXfrm rot="10800000">
        <a:off x="3462050" y="9201671"/>
        <a:ext cx="8466726" cy="2361501"/>
      </dsp:txXfrm>
    </dsp:sp>
    <dsp:sp modelId="{ADA7F992-2D39-4ABF-9D7B-B4E1D86AE0D8}">
      <dsp:nvSpPr>
        <dsp:cNvPr id="0" name=""/>
        <dsp:cNvSpPr/>
      </dsp:nvSpPr>
      <dsp:spPr>
        <a:xfrm>
          <a:off x="1690924" y="9201671"/>
          <a:ext cx="2361501" cy="2361501"/>
        </a:xfrm>
        <a:prstGeom prst="ellipse">
          <a:avLst/>
        </a:prstGeom>
        <a:solidFill>
          <a:schemeClr val="bg1"/>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CBA7FAE-7CB1-4D22-A6A0-8F8B43BF1F2F}">
      <dsp:nvSpPr>
        <dsp:cNvPr id="0" name=""/>
        <dsp:cNvSpPr/>
      </dsp:nvSpPr>
      <dsp:spPr>
        <a:xfrm rot="10800000">
          <a:off x="2871675" y="12268099"/>
          <a:ext cx="9057101" cy="2361501"/>
        </a:xfrm>
        <a:prstGeom prst="homePlate">
          <a:avLst/>
        </a:prstGeom>
        <a:solidFill>
          <a:schemeClr val="lt1">
            <a:hueOff val="0"/>
            <a:satOff val="0"/>
            <a:lumOff val="0"/>
            <a:alphaOff val="0"/>
          </a:schemeClr>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1357" tIns="114300" rIns="213360" bIns="114300" numCol="1" spcCol="1270" anchor="ctr" anchorCtr="0">
          <a:noAutofit/>
        </a:bodyPr>
        <a:lstStyle/>
        <a:p>
          <a:pPr marL="0" lvl="0" indent="0" algn="ctr" defTabSz="1333500">
            <a:lnSpc>
              <a:spcPct val="90000"/>
            </a:lnSpc>
            <a:spcBef>
              <a:spcPct val="0"/>
            </a:spcBef>
            <a:spcAft>
              <a:spcPct val="35000"/>
            </a:spcAft>
            <a:buNone/>
          </a:pPr>
          <a:r>
            <a:rPr lang="en-US" sz="3000" b="1" kern="1200" dirty="0"/>
            <a:t>Large Language Model:</a:t>
          </a:r>
          <a:r>
            <a:rPr lang="en-US" sz="3000" b="0" kern="1200" dirty="0"/>
            <a:t> Prompt engineering with OpenAI models, mainly Chat-GPT 5.2. Followed by prompt validation cohort, missed diagnosis review, and time assessment</a:t>
          </a:r>
        </a:p>
      </dsp:txBody>
      <dsp:txXfrm rot="10800000">
        <a:off x="3462050" y="12268099"/>
        <a:ext cx="8466726" cy="2361501"/>
      </dsp:txXfrm>
    </dsp:sp>
    <dsp:sp modelId="{6F8CB268-E807-4FA4-A4D5-606628120DDC}">
      <dsp:nvSpPr>
        <dsp:cNvPr id="0" name=""/>
        <dsp:cNvSpPr/>
      </dsp:nvSpPr>
      <dsp:spPr>
        <a:xfrm>
          <a:off x="1690924" y="12268099"/>
          <a:ext cx="2361501" cy="2361501"/>
        </a:xfrm>
        <a:prstGeom prst="ellipse">
          <a:avLst/>
        </a:prstGeom>
        <a:solidFill>
          <a:schemeClr val="bg1"/>
        </a:solidFill>
        <a:ln w="12700" cap="flat" cmpd="sng" algn="ctr">
          <a:solidFill>
            <a:schemeClr val="accent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1CB04D-1C75-43E0-9B64-B7DDAA42BB2C}" type="datetimeFigureOut">
              <a:rPr lang="en-US" smtClean="0"/>
              <a:t>8/20/2026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26C2670-3342-473C-969D-FDFF399F2050}" type="slidenum">
              <a:rPr lang="en-US" smtClean="0"/>
              <a:t>‹#›</a:t>
            </a:fld>
            <a:endParaRPr lang="en-US"/>
          </a:p>
        </p:txBody>
      </p:sp>
    </p:spTree>
    <p:extLst>
      <p:ext uri="{BB962C8B-B14F-4D97-AF65-F5344CB8AC3E}">
        <p14:creationId xmlns:p14="http://schemas.microsoft.com/office/powerpoint/2010/main" val="8317496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a:t>Notes:</a:t>
            </a:r>
          </a:p>
          <a:p>
            <a:pPr marL="171450" indent="-171450">
              <a:buFont typeface="Arial" panose="020B0604020202020204" pitchFamily="34" charset="0"/>
              <a:buChar char="•"/>
            </a:pPr>
            <a:r>
              <a:rPr lang="en-US" dirty="0"/>
              <a:t>In </a:t>
            </a:r>
            <a:r>
              <a:rPr lang="en-US" dirty="0" err="1"/>
              <a:t>Powerpoint</a:t>
            </a:r>
            <a:r>
              <a:rPr lang="en-US" dirty="0"/>
              <a:t>, click View &gt; Guides</a:t>
            </a:r>
          </a:p>
          <a:p>
            <a:pPr marL="171450" indent="-171450">
              <a:buFont typeface="Arial" panose="020B0604020202020204" pitchFamily="34" charset="0"/>
              <a:buChar char="•"/>
            </a:pPr>
            <a:r>
              <a:rPr lang="en-US" dirty="0"/>
              <a:t>Keep text within gutter guides.</a:t>
            </a:r>
          </a:p>
          <a:p>
            <a:pPr marL="171450" indent="-171450">
              <a:buFont typeface="Arial" panose="020B0604020202020204" pitchFamily="34" charset="0"/>
              <a:buChar char="•"/>
            </a:pPr>
            <a:r>
              <a:rPr lang="en-US" dirty="0"/>
              <a:t>Author list: Don’t split names onto two lines (e.g., “Jimmy [break] Smith”). If that happens, use a new line, unless you need the space. </a:t>
            </a:r>
            <a:r>
              <a:rPr lang="en-US" b="1" dirty="0"/>
              <a:t>Bold the first names of anybody who’s presenting</a:t>
            </a:r>
            <a:r>
              <a:rPr lang="en-US" dirty="0"/>
              <a:t> in person.</a:t>
            </a:r>
          </a:p>
          <a:p>
            <a:pPr marL="171450" indent="-171450">
              <a:buFont typeface="Arial" panose="020B0604020202020204" pitchFamily="34" charset="0"/>
              <a:buChar char="•"/>
            </a:pPr>
            <a:r>
              <a:rPr lang="en-US" dirty="0"/>
              <a:t>Intro/methods/result: </a:t>
            </a:r>
            <a:r>
              <a:rPr lang="en-US" b="1" dirty="0"/>
              <a:t>Do not drop below font size 28</a:t>
            </a:r>
            <a:r>
              <a:rPr lang="en-US" dirty="0"/>
              <a:t>, but if you have extra space, jack up the font size until the space is full.</a:t>
            </a:r>
          </a:p>
          <a:p>
            <a:pPr marL="171450" indent="-171450">
              <a:buFont typeface="Arial" panose="020B0604020202020204" pitchFamily="34" charset="0"/>
              <a:buChar char="•"/>
            </a:pPr>
            <a:r>
              <a:rPr lang="en-US" dirty="0"/>
              <a:t>Do not use color in the sidebars except in graphs/figures. It’ll pull attention from the center and slow interpretation for passersby.</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E26C2670-3342-473C-969D-FDFF399F2050}" type="slidenum">
              <a:rPr lang="en-US" smtClean="0"/>
              <a:t>1</a:t>
            </a:fld>
            <a:endParaRPr lang="en-US"/>
          </a:p>
        </p:txBody>
      </p:sp>
    </p:spTree>
    <p:extLst>
      <p:ext uri="{BB962C8B-B14F-4D97-AF65-F5344CB8AC3E}">
        <p14:creationId xmlns:p14="http://schemas.microsoft.com/office/powerpoint/2010/main" val="8967181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5387342"/>
            <a:ext cx="37307520" cy="11460480"/>
          </a:xfrm>
        </p:spPr>
        <p:txBody>
          <a:bodyPr anchor="b"/>
          <a:lstStyle>
            <a:lvl1pPr algn="ctr">
              <a:defRPr sz="28800"/>
            </a:lvl1pPr>
          </a:lstStyle>
          <a:p>
            <a:r>
              <a:rPr lang="en-US"/>
              <a:t>Click to edit Master title style</a:t>
            </a:r>
            <a:endParaRPr lang="en-US" dirty="0"/>
          </a:p>
        </p:txBody>
      </p:sp>
      <p:sp>
        <p:nvSpPr>
          <p:cNvPr id="3" name="Subtitle 2"/>
          <p:cNvSpPr>
            <a:spLocks noGrp="1"/>
          </p:cNvSpPr>
          <p:nvPr>
            <p:ph type="subTitle" idx="1"/>
          </p:nvPr>
        </p:nvSpPr>
        <p:spPr>
          <a:xfrm>
            <a:off x="5486400" y="17289782"/>
            <a:ext cx="32918400" cy="7947658"/>
          </a:xfrm>
        </p:spPr>
        <p:txBody>
          <a:bodyPr/>
          <a:lstStyle>
            <a:lvl1pPr marL="0" indent="0" algn="ctr">
              <a:buNone/>
              <a:defRPr sz="11520"/>
            </a:lvl1pPr>
            <a:lvl2pPr marL="2194560" indent="0" algn="ctr">
              <a:buNone/>
              <a:defRPr sz="9600"/>
            </a:lvl2pPr>
            <a:lvl3pPr marL="4389120" indent="0" algn="ctr">
              <a:buNone/>
              <a:defRPr sz="8640"/>
            </a:lvl3pPr>
            <a:lvl4pPr marL="6583680" indent="0" algn="ctr">
              <a:buNone/>
              <a:defRPr sz="7680"/>
            </a:lvl4pPr>
            <a:lvl5pPr marL="8778240" indent="0" algn="ctr">
              <a:buNone/>
              <a:defRPr sz="7680"/>
            </a:lvl5pPr>
            <a:lvl6pPr marL="10972800" indent="0" algn="ctr">
              <a:buNone/>
              <a:defRPr sz="7680"/>
            </a:lvl6pPr>
            <a:lvl7pPr marL="13167360" indent="0" algn="ctr">
              <a:buNone/>
              <a:defRPr sz="7680"/>
            </a:lvl7pPr>
            <a:lvl8pPr marL="15361920" indent="0" algn="ctr">
              <a:buNone/>
              <a:defRPr sz="7680"/>
            </a:lvl8pPr>
            <a:lvl9pPr marL="17556480" indent="0" algn="ctr">
              <a:buNone/>
              <a:defRPr sz="768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889851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31813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994662" y="8206749"/>
            <a:ext cx="37856160" cy="13693138"/>
          </a:xfrm>
        </p:spPr>
        <p:txBody>
          <a:bodyPr anchor="b"/>
          <a:lstStyle>
            <a:lvl1pPr>
              <a:defRPr sz="28800"/>
            </a:lvl1pPr>
          </a:lstStyle>
          <a:p>
            <a:r>
              <a:rPr lang="en-US"/>
              <a:t>Click to edit Master title style</a:t>
            </a:r>
            <a:endParaRPr lang="en-US" dirty="0"/>
          </a:p>
        </p:txBody>
      </p:sp>
      <p:sp>
        <p:nvSpPr>
          <p:cNvPr id="3" name="Text Placeholder 2"/>
          <p:cNvSpPr>
            <a:spLocks noGrp="1"/>
          </p:cNvSpPr>
          <p:nvPr>
            <p:ph type="body" idx="1"/>
          </p:nvPr>
        </p:nvSpPr>
        <p:spPr>
          <a:xfrm>
            <a:off x="2994662" y="22029429"/>
            <a:ext cx="37856160" cy="7200898"/>
          </a:xfrm>
        </p:spPr>
        <p:txBody>
          <a:bodyPr/>
          <a:lstStyle>
            <a:lvl1pPr marL="0" indent="0">
              <a:buNone/>
              <a:defRPr sz="11520">
                <a:solidFill>
                  <a:schemeClr val="tx1"/>
                </a:solidFill>
              </a:defRPr>
            </a:lvl1pPr>
            <a:lvl2pPr marL="2194560" indent="0">
              <a:buNone/>
              <a:defRPr sz="9600">
                <a:solidFill>
                  <a:schemeClr val="tx1">
                    <a:tint val="75000"/>
                  </a:schemeClr>
                </a:solidFill>
              </a:defRPr>
            </a:lvl2pPr>
            <a:lvl3pPr marL="4389120" indent="0">
              <a:buNone/>
              <a:defRPr sz="8640">
                <a:solidFill>
                  <a:schemeClr val="tx1">
                    <a:tint val="75000"/>
                  </a:schemeClr>
                </a:solidFill>
              </a:defRPr>
            </a:lvl3pPr>
            <a:lvl4pPr marL="6583680" indent="0">
              <a:buNone/>
              <a:defRPr sz="7680">
                <a:solidFill>
                  <a:schemeClr val="tx1">
                    <a:tint val="75000"/>
                  </a:schemeClr>
                </a:solidFill>
              </a:defRPr>
            </a:lvl4pPr>
            <a:lvl5pPr marL="8778240" indent="0">
              <a:buNone/>
              <a:defRPr sz="7680">
                <a:solidFill>
                  <a:schemeClr val="tx1">
                    <a:tint val="75000"/>
                  </a:schemeClr>
                </a:solidFill>
              </a:defRPr>
            </a:lvl5pPr>
            <a:lvl6pPr marL="10972800" indent="0">
              <a:buNone/>
              <a:defRPr sz="7680">
                <a:solidFill>
                  <a:schemeClr val="tx1">
                    <a:tint val="75000"/>
                  </a:schemeClr>
                </a:solidFill>
              </a:defRPr>
            </a:lvl6pPr>
            <a:lvl7pPr marL="13167360" indent="0">
              <a:buNone/>
              <a:defRPr sz="7680">
                <a:solidFill>
                  <a:schemeClr val="tx1">
                    <a:tint val="75000"/>
                  </a:schemeClr>
                </a:solidFill>
              </a:defRPr>
            </a:lvl7pPr>
            <a:lvl8pPr marL="15361920" indent="0">
              <a:buNone/>
              <a:defRPr sz="7680">
                <a:solidFill>
                  <a:schemeClr val="tx1">
                    <a:tint val="75000"/>
                  </a:schemeClr>
                </a:solidFill>
              </a:defRPr>
            </a:lvl8pPr>
            <a:lvl9pPr marL="17556480" indent="0">
              <a:buNone/>
              <a:defRPr sz="768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F135061-2F74-46D4-9F8F-C77EF304855D}"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8298418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30175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22219920" y="8763000"/>
            <a:ext cx="18653760" cy="208864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F135061-2F74-46D4-9F8F-C77EF304855D}"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20799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023237" y="1752607"/>
            <a:ext cx="37856160" cy="6362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3023242" y="8069582"/>
            <a:ext cx="18568032"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4" name="Content Placeholder 3"/>
          <p:cNvSpPr>
            <a:spLocks noGrp="1"/>
          </p:cNvSpPr>
          <p:nvPr>
            <p:ph sz="half" idx="2"/>
          </p:nvPr>
        </p:nvSpPr>
        <p:spPr>
          <a:xfrm>
            <a:off x="3023242" y="12024360"/>
            <a:ext cx="18568032"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22219922" y="8069582"/>
            <a:ext cx="18659477" cy="3954778"/>
          </a:xfrm>
        </p:spPr>
        <p:txBody>
          <a:bodyPr anchor="b"/>
          <a:lstStyle>
            <a:lvl1pPr marL="0" indent="0">
              <a:buNone/>
              <a:defRPr sz="11520" b="1"/>
            </a:lvl1pPr>
            <a:lvl2pPr marL="2194560" indent="0">
              <a:buNone/>
              <a:defRPr sz="9600" b="1"/>
            </a:lvl2pPr>
            <a:lvl3pPr marL="4389120" indent="0">
              <a:buNone/>
              <a:defRPr sz="8640" b="1"/>
            </a:lvl3pPr>
            <a:lvl4pPr marL="6583680" indent="0">
              <a:buNone/>
              <a:defRPr sz="7680" b="1"/>
            </a:lvl4pPr>
            <a:lvl5pPr marL="8778240" indent="0">
              <a:buNone/>
              <a:defRPr sz="7680" b="1"/>
            </a:lvl5pPr>
            <a:lvl6pPr marL="10972800" indent="0">
              <a:buNone/>
              <a:defRPr sz="7680" b="1"/>
            </a:lvl6pPr>
            <a:lvl7pPr marL="13167360" indent="0">
              <a:buNone/>
              <a:defRPr sz="7680" b="1"/>
            </a:lvl7pPr>
            <a:lvl8pPr marL="15361920" indent="0">
              <a:buNone/>
              <a:defRPr sz="7680" b="1"/>
            </a:lvl8pPr>
            <a:lvl9pPr marL="17556480" indent="0">
              <a:buNone/>
              <a:defRPr sz="7680" b="1"/>
            </a:lvl9pPr>
          </a:lstStyle>
          <a:p>
            <a:pPr lvl="0"/>
            <a:r>
              <a:rPr lang="en-US"/>
              <a:t>Click to edit Master text styles</a:t>
            </a:r>
          </a:p>
        </p:txBody>
      </p:sp>
      <p:sp>
        <p:nvSpPr>
          <p:cNvPr id="6" name="Content Placeholder 5"/>
          <p:cNvSpPr>
            <a:spLocks noGrp="1"/>
          </p:cNvSpPr>
          <p:nvPr>
            <p:ph sz="quarter" idx="4"/>
          </p:nvPr>
        </p:nvSpPr>
        <p:spPr>
          <a:xfrm>
            <a:off x="22219922" y="12024360"/>
            <a:ext cx="18659477" cy="176860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135061-2F74-46D4-9F8F-C77EF304855D}" type="datetimeFigureOut">
              <a:rPr lang="en-US" smtClean="0"/>
              <a:t>8/20/2026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85292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135061-2F74-46D4-9F8F-C77EF304855D}" type="datetimeFigureOut">
              <a:rPr lang="en-US" smtClean="0"/>
              <a:t>8/20/2026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98336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F135061-2F74-46D4-9F8F-C77EF304855D}" type="datetimeFigureOut">
              <a:rPr lang="en-US" smtClean="0"/>
              <a:t>8/20/2026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207679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Content Placeholder 2"/>
          <p:cNvSpPr>
            <a:spLocks noGrp="1"/>
          </p:cNvSpPr>
          <p:nvPr>
            <p:ph idx="1"/>
          </p:nvPr>
        </p:nvSpPr>
        <p:spPr>
          <a:xfrm>
            <a:off x="18659477" y="4739647"/>
            <a:ext cx="22219920" cy="23393400"/>
          </a:xfrm>
        </p:spPr>
        <p:txBody>
          <a:bodyPr/>
          <a:lstStyle>
            <a:lvl1pPr>
              <a:defRPr sz="15360"/>
            </a:lvl1pPr>
            <a:lvl2pPr>
              <a:defRPr sz="13440"/>
            </a:lvl2pPr>
            <a:lvl3pPr>
              <a:defRPr sz="1152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464519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23237" y="2194560"/>
            <a:ext cx="14156054" cy="7680960"/>
          </a:xfrm>
        </p:spPr>
        <p:txBody>
          <a:bodyPr anchor="b"/>
          <a:lstStyle>
            <a:lvl1pPr>
              <a:defRPr sz="15360"/>
            </a:lvl1pPr>
          </a:lstStyle>
          <a:p>
            <a:r>
              <a:rPr lang="en-US"/>
              <a:t>Click to edit Master title style</a:t>
            </a:r>
            <a:endParaRPr lang="en-US" dirty="0"/>
          </a:p>
        </p:txBody>
      </p:sp>
      <p:sp>
        <p:nvSpPr>
          <p:cNvPr id="3" name="Picture Placeholder 2"/>
          <p:cNvSpPr>
            <a:spLocks noGrp="1" noChangeAspect="1"/>
          </p:cNvSpPr>
          <p:nvPr>
            <p:ph type="pic" idx="1"/>
          </p:nvPr>
        </p:nvSpPr>
        <p:spPr>
          <a:xfrm>
            <a:off x="18659477" y="4739647"/>
            <a:ext cx="22219920" cy="23393400"/>
          </a:xfrm>
        </p:spPr>
        <p:txBody>
          <a:bodyPr anchor="t"/>
          <a:lstStyle>
            <a:lvl1pPr marL="0" indent="0">
              <a:buNone/>
              <a:defRPr sz="15360"/>
            </a:lvl1pPr>
            <a:lvl2pPr marL="2194560" indent="0">
              <a:buNone/>
              <a:defRPr sz="13440"/>
            </a:lvl2pPr>
            <a:lvl3pPr marL="4389120" indent="0">
              <a:buNone/>
              <a:defRPr sz="1152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r>
              <a:rPr lang="en-US"/>
              <a:t>Click icon to add picture</a:t>
            </a:r>
            <a:endParaRPr lang="en-US" dirty="0"/>
          </a:p>
        </p:txBody>
      </p:sp>
      <p:sp>
        <p:nvSpPr>
          <p:cNvPr id="4" name="Text Placeholder 3"/>
          <p:cNvSpPr>
            <a:spLocks noGrp="1"/>
          </p:cNvSpPr>
          <p:nvPr>
            <p:ph type="body" sz="half" idx="2"/>
          </p:nvPr>
        </p:nvSpPr>
        <p:spPr>
          <a:xfrm>
            <a:off x="3023237" y="9875520"/>
            <a:ext cx="14156054" cy="18295622"/>
          </a:xfrm>
        </p:spPr>
        <p:txBody>
          <a:bodyPr/>
          <a:lstStyle>
            <a:lvl1pPr marL="0" indent="0">
              <a:buNone/>
              <a:defRPr sz="7680"/>
            </a:lvl1pPr>
            <a:lvl2pPr marL="2194560" indent="0">
              <a:buNone/>
              <a:defRPr sz="6720"/>
            </a:lvl2pPr>
            <a:lvl3pPr marL="4389120" indent="0">
              <a:buNone/>
              <a:defRPr sz="5760"/>
            </a:lvl3pPr>
            <a:lvl4pPr marL="6583680" indent="0">
              <a:buNone/>
              <a:defRPr sz="4800"/>
            </a:lvl4pPr>
            <a:lvl5pPr marL="8778240" indent="0">
              <a:buNone/>
              <a:defRPr sz="4800"/>
            </a:lvl5pPr>
            <a:lvl6pPr marL="10972800" indent="0">
              <a:buNone/>
              <a:defRPr sz="4800"/>
            </a:lvl6pPr>
            <a:lvl7pPr marL="13167360" indent="0">
              <a:buNone/>
              <a:defRPr sz="4800"/>
            </a:lvl7pPr>
            <a:lvl8pPr marL="15361920" indent="0">
              <a:buNone/>
              <a:defRPr sz="4800"/>
            </a:lvl8pPr>
            <a:lvl9pPr marL="17556480" indent="0">
              <a:buNone/>
              <a:defRPr sz="4800"/>
            </a:lvl9pPr>
          </a:lstStyle>
          <a:p>
            <a:pPr lvl="0"/>
            <a:r>
              <a:rPr lang="en-US"/>
              <a:t>Click to edit Master text styles</a:t>
            </a:r>
          </a:p>
        </p:txBody>
      </p:sp>
      <p:sp>
        <p:nvSpPr>
          <p:cNvPr id="5" name="Date Placeholder 4"/>
          <p:cNvSpPr>
            <a:spLocks noGrp="1"/>
          </p:cNvSpPr>
          <p:nvPr>
            <p:ph type="dt" sz="half" idx="10"/>
          </p:nvPr>
        </p:nvSpPr>
        <p:spPr/>
        <p:txBody>
          <a:bodyPr/>
          <a:lstStyle/>
          <a:p>
            <a:fld id="{3F135061-2F74-46D4-9F8F-C77EF304855D}" type="datetimeFigureOut">
              <a:rPr lang="en-US" smtClean="0"/>
              <a:t>8/20/2026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4247546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36674782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409642" y="1752600"/>
            <a:ext cx="9464040" cy="2789682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3017522" y="1752600"/>
            <a:ext cx="27843480" cy="2789682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135061-2F74-46D4-9F8F-C77EF304855D}" type="datetimeFigureOut">
              <a:rPr lang="en-US" smtClean="0"/>
              <a:t>8/20/2026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FC52CE-B062-47D6-A8CB-AF6B214D1AE5}" type="slidenum">
              <a:rPr lang="en-US" smtClean="0"/>
              <a:t>‹#›</a:t>
            </a:fld>
            <a:endParaRPr lang="en-US"/>
          </a:p>
        </p:txBody>
      </p:sp>
    </p:spTree>
    <p:extLst>
      <p:ext uri="{BB962C8B-B14F-4D97-AF65-F5344CB8AC3E}">
        <p14:creationId xmlns:p14="http://schemas.microsoft.com/office/powerpoint/2010/main" val="18665584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17520" y="1752607"/>
            <a:ext cx="37856160" cy="6362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3017520" y="8763000"/>
            <a:ext cx="37856160" cy="2088642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3017520" y="30510487"/>
            <a:ext cx="9875520" cy="1752600"/>
          </a:xfrm>
          <a:prstGeom prst="rect">
            <a:avLst/>
          </a:prstGeom>
        </p:spPr>
        <p:txBody>
          <a:bodyPr vert="horz" lIns="91440" tIns="45720" rIns="91440" bIns="45720" rtlCol="0" anchor="ctr"/>
          <a:lstStyle>
            <a:lvl1pPr algn="l">
              <a:defRPr sz="5760">
                <a:solidFill>
                  <a:schemeClr val="tx1">
                    <a:tint val="75000"/>
                  </a:schemeClr>
                </a:solidFill>
              </a:defRPr>
            </a:lvl1pPr>
          </a:lstStyle>
          <a:p>
            <a:fld id="{3F135061-2F74-46D4-9F8F-C77EF304855D}" type="datetimeFigureOut">
              <a:rPr lang="en-US" smtClean="0"/>
              <a:t>8/20/2026</a:t>
            </a:fld>
            <a:endParaRPr lang="en-US"/>
          </a:p>
        </p:txBody>
      </p:sp>
      <p:sp>
        <p:nvSpPr>
          <p:cNvPr id="5" name="Footer Placeholder 4"/>
          <p:cNvSpPr>
            <a:spLocks noGrp="1"/>
          </p:cNvSpPr>
          <p:nvPr>
            <p:ph type="ftr" sz="quarter" idx="3"/>
          </p:nvPr>
        </p:nvSpPr>
        <p:spPr>
          <a:xfrm>
            <a:off x="14538960" y="30510487"/>
            <a:ext cx="14813280" cy="1752600"/>
          </a:xfrm>
          <a:prstGeom prst="rect">
            <a:avLst/>
          </a:prstGeom>
        </p:spPr>
        <p:txBody>
          <a:bodyPr vert="horz" lIns="91440" tIns="45720" rIns="91440" bIns="45720" rtlCol="0" anchor="ctr"/>
          <a:lstStyle>
            <a:lvl1pPr algn="ctr">
              <a:defRPr sz="57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0998160" y="30510487"/>
            <a:ext cx="9875520" cy="1752600"/>
          </a:xfrm>
          <a:prstGeom prst="rect">
            <a:avLst/>
          </a:prstGeom>
        </p:spPr>
        <p:txBody>
          <a:bodyPr vert="horz" lIns="91440" tIns="45720" rIns="91440" bIns="45720" rtlCol="0" anchor="ctr"/>
          <a:lstStyle>
            <a:lvl1pPr algn="r">
              <a:defRPr sz="5760">
                <a:solidFill>
                  <a:schemeClr val="tx1">
                    <a:tint val="75000"/>
                  </a:schemeClr>
                </a:solidFill>
              </a:defRPr>
            </a:lvl1pPr>
          </a:lstStyle>
          <a:p>
            <a:fld id="{63FC52CE-B062-47D6-A8CB-AF6B214D1AE5}" type="slidenum">
              <a:rPr lang="en-US" smtClean="0"/>
              <a:t>‹#›</a:t>
            </a:fld>
            <a:endParaRPr lang="en-US"/>
          </a:p>
        </p:txBody>
      </p:sp>
    </p:spTree>
    <p:extLst>
      <p:ext uri="{BB962C8B-B14F-4D97-AF65-F5344CB8AC3E}">
        <p14:creationId xmlns:p14="http://schemas.microsoft.com/office/powerpoint/2010/main" val="262152624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389120" rtl="0" eaLnBrk="1" latinLnBrk="0" hangingPunct="1">
        <a:lnSpc>
          <a:spcPct val="90000"/>
        </a:lnSpc>
        <a:spcBef>
          <a:spcPct val="0"/>
        </a:spcBef>
        <a:buNone/>
        <a:defRPr sz="21120" kern="1200">
          <a:solidFill>
            <a:schemeClr val="tx1"/>
          </a:solidFill>
          <a:latin typeface="+mj-lt"/>
          <a:ea typeface="+mj-ea"/>
          <a:cs typeface="+mj-cs"/>
        </a:defRPr>
      </a:lvl1pPr>
    </p:titleStyle>
    <p:bodyStyle>
      <a:lvl1pPr marL="1097280" indent="-1097280" algn="l" defTabSz="4389120" rtl="0" eaLnBrk="1" latinLnBrk="0" hangingPunct="1">
        <a:lnSpc>
          <a:spcPct val="90000"/>
        </a:lnSpc>
        <a:spcBef>
          <a:spcPts val="4800"/>
        </a:spcBef>
        <a:buFont typeface="Arial" panose="020B0604020202020204" pitchFamily="34" charset="0"/>
        <a:buChar char="•"/>
        <a:defRPr sz="13440" kern="1200">
          <a:solidFill>
            <a:schemeClr val="tx1"/>
          </a:solidFill>
          <a:latin typeface="+mn-lt"/>
          <a:ea typeface="+mn-ea"/>
          <a:cs typeface="+mn-cs"/>
        </a:defRPr>
      </a:lvl1pPr>
      <a:lvl2pPr marL="3291840" indent="-1097280" algn="l" defTabSz="4389120" rtl="0" eaLnBrk="1" latinLnBrk="0" hangingPunct="1">
        <a:lnSpc>
          <a:spcPct val="90000"/>
        </a:lnSpc>
        <a:spcBef>
          <a:spcPts val="2400"/>
        </a:spcBef>
        <a:buFont typeface="Arial" panose="020B0604020202020204" pitchFamily="34" charset="0"/>
        <a:buChar char="•"/>
        <a:defRPr sz="11520" kern="1200">
          <a:solidFill>
            <a:schemeClr val="tx1"/>
          </a:solidFill>
          <a:latin typeface="+mn-lt"/>
          <a:ea typeface="+mn-ea"/>
          <a:cs typeface="+mn-cs"/>
        </a:defRPr>
      </a:lvl2pPr>
      <a:lvl3pPr marL="5486400" indent="-1097280" algn="l" defTabSz="4389120" rtl="0" eaLnBrk="1" latinLnBrk="0" hangingPunct="1">
        <a:lnSpc>
          <a:spcPct val="90000"/>
        </a:lnSpc>
        <a:spcBef>
          <a:spcPts val="2400"/>
        </a:spcBef>
        <a:buFont typeface="Arial" panose="020B0604020202020204" pitchFamily="34" charset="0"/>
        <a:buChar char="•"/>
        <a:defRPr sz="9600" kern="1200">
          <a:solidFill>
            <a:schemeClr val="tx1"/>
          </a:solidFill>
          <a:latin typeface="+mn-lt"/>
          <a:ea typeface="+mn-ea"/>
          <a:cs typeface="+mn-cs"/>
        </a:defRPr>
      </a:lvl3pPr>
      <a:lvl4pPr marL="76809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4pPr>
      <a:lvl5pPr marL="987552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5pPr>
      <a:lvl6pPr marL="1207008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6pPr>
      <a:lvl7pPr marL="1426464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7pPr>
      <a:lvl8pPr marL="1645920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8pPr>
      <a:lvl9pPr marL="18653760" indent="-1097280" algn="l" defTabSz="4389120" rtl="0" eaLnBrk="1" latinLnBrk="0" hangingPunct="1">
        <a:lnSpc>
          <a:spcPct val="90000"/>
        </a:lnSpc>
        <a:spcBef>
          <a:spcPts val="2400"/>
        </a:spcBef>
        <a:buFont typeface="Arial" panose="020B0604020202020204" pitchFamily="34" charset="0"/>
        <a:buChar char="•"/>
        <a:defRPr sz="8640" kern="1200">
          <a:solidFill>
            <a:schemeClr val="tx1"/>
          </a:solidFill>
          <a:latin typeface="+mn-lt"/>
          <a:ea typeface="+mn-ea"/>
          <a:cs typeface="+mn-cs"/>
        </a:defRPr>
      </a:lvl9pPr>
    </p:bodyStyle>
    <p:otherStyle>
      <a:defPPr>
        <a:defRPr lang="en-US"/>
      </a:defPPr>
      <a:lvl1pPr marL="0" algn="l" defTabSz="4389120" rtl="0" eaLnBrk="1" latinLnBrk="0" hangingPunct="1">
        <a:defRPr sz="8640" kern="1200">
          <a:solidFill>
            <a:schemeClr val="tx1"/>
          </a:solidFill>
          <a:latin typeface="+mn-lt"/>
          <a:ea typeface="+mn-ea"/>
          <a:cs typeface="+mn-cs"/>
        </a:defRPr>
      </a:lvl1pPr>
      <a:lvl2pPr marL="2194560" algn="l" defTabSz="4389120" rtl="0" eaLnBrk="1" latinLnBrk="0" hangingPunct="1">
        <a:defRPr sz="8640" kern="1200">
          <a:solidFill>
            <a:schemeClr val="tx1"/>
          </a:solidFill>
          <a:latin typeface="+mn-lt"/>
          <a:ea typeface="+mn-ea"/>
          <a:cs typeface="+mn-cs"/>
        </a:defRPr>
      </a:lvl2pPr>
      <a:lvl3pPr marL="4389120" algn="l" defTabSz="4389120" rtl="0" eaLnBrk="1" latinLnBrk="0" hangingPunct="1">
        <a:defRPr sz="8640" kern="1200">
          <a:solidFill>
            <a:schemeClr val="tx1"/>
          </a:solidFill>
          <a:latin typeface="+mn-lt"/>
          <a:ea typeface="+mn-ea"/>
          <a:cs typeface="+mn-cs"/>
        </a:defRPr>
      </a:lvl3pPr>
      <a:lvl4pPr marL="6583680" algn="l" defTabSz="4389120" rtl="0" eaLnBrk="1" latinLnBrk="0" hangingPunct="1">
        <a:defRPr sz="8640" kern="1200">
          <a:solidFill>
            <a:schemeClr val="tx1"/>
          </a:solidFill>
          <a:latin typeface="+mn-lt"/>
          <a:ea typeface="+mn-ea"/>
          <a:cs typeface="+mn-cs"/>
        </a:defRPr>
      </a:lvl4pPr>
      <a:lvl5pPr marL="8778240" algn="l" defTabSz="4389120" rtl="0" eaLnBrk="1" latinLnBrk="0" hangingPunct="1">
        <a:defRPr sz="8640" kern="1200">
          <a:solidFill>
            <a:schemeClr val="tx1"/>
          </a:solidFill>
          <a:latin typeface="+mn-lt"/>
          <a:ea typeface="+mn-ea"/>
          <a:cs typeface="+mn-cs"/>
        </a:defRPr>
      </a:lvl5pPr>
      <a:lvl6pPr marL="10972800" algn="l" defTabSz="4389120" rtl="0" eaLnBrk="1" latinLnBrk="0" hangingPunct="1">
        <a:defRPr sz="8640" kern="1200">
          <a:solidFill>
            <a:schemeClr val="tx1"/>
          </a:solidFill>
          <a:latin typeface="+mn-lt"/>
          <a:ea typeface="+mn-ea"/>
          <a:cs typeface="+mn-cs"/>
        </a:defRPr>
      </a:lvl6pPr>
      <a:lvl7pPr marL="13167360" algn="l" defTabSz="4389120" rtl="0" eaLnBrk="1" latinLnBrk="0" hangingPunct="1">
        <a:defRPr sz="8640" kern="1200">
          <a:solidFill>
            <a:schemeClr val="tx1"/>
          </a:solidFill>
          <a:latin typeface="+mn-lt"/>
          <a:ea typeface="+mn-ea"/>
          <a:cs typeface="+mn-cs"/>
        </a:defRPr>
      </a:lvl7pPr>
      <a:lvl8pPr marL="15361920" algn="l" defTabSz="4389120" rtl="0" eaLnBrk="1" latinLnBrk="0" hangingPunct="1">
        <a:defRPr sz="8640" kern="1200">
          <a:solidFill>
            <a:schemeClr val="tx1"/>
          </a:solidFill>
          <a:latin typeface="+mn-lt"/>
          <a:ea typeface="+mn-ea"/>
          <a:cs typeface="+mn-cs"/>
        </a:defRPr>
      </a:lvl8pPr>
      <a:lvl9pPr marL="17556480" algn="l" defTabSz="4389120" rtl="0" eaLnBrk="1" latinLnBrk="0" hangingPunct="1">
        <a:defRPr sz="8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6.svg"/><Relationship Id="rId18" Type="http://schemas.openxmlformats.org/officeDocument/2006/relationships/image" Target="../media/image11.jpg"/><Relationship Id="rId3" Type="http://schemas.openxmlformats.org/officeDocument/2006/relationships/image" Target="../media/image1.JPG"/><Relationship Id="rId21" Type="http://schemas.openxmlformats.org/officeDocument/2006/relationships/image" Target="../media/image14.png"/><Relationship Id="rId7" Type="http://schemas.openxmlformats.org/officeDocument/2006/relationships/diagramLayout" Target="../diagrams/layout1.xml"/><Relationship Id="rId12" Type="http://schemas.openxmlformats.org/officeDocument/2006/relationships/image" Target="../media/image5.svg"/><Relationship Id="rId17" Type="http://schemas.openxmlformats.org/officeDocument/2006/relationships/image" Target="../media/image10.png"/><Relationship Id="rId2" Type="http://schemas.openxmlformats.org/officeDocument/2006/relationships/notesSlide" Target="../notesSlides/notesSlide1.xml"/><Relationship Id="rId16" Type="http://schemas.openxmlformats.org/officeDocument/2006/relationships/image" Target="../media/image9.png"/><Relationship Id="rId20"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diagramData" Target="../diagrams/data1.xml"/><Relationship Id="rId11" Type="http://schemas.openxmlformats.org/officeDocument/2006/relationships/image" Target="../media/image4.svg"/><Relationship Id="rId5" Type="http://schemas.openxmlformats.org/officeDocument/2006/relationships/image" Target="../media/image3.png"/><Relationship Id="rId15" Type="http://schemas.openxmlformats.org/officeDocument/2006/relationships/image" Target="../media/image8.svg"/><Relationship Id="rId10" Type="http://schemas.microsoft.com/office/2007/relationships/diagramDrawing" Target="../diagrams/drawing1.xml"/><Relationship Id="rId19" Type="http://schemas.openxmlformats.org/officeDocument/2006/relationships/image" Target="../media/image12.png"/><Relationship Id="rId4" Type="http://schemas.openxmlformats.org/officeDocument/2006/relationships/image" Target="../media/image2.png"/><Relationship Id="rId9" Type="http://schemas.openxmlformats.org/officeDocument/2006/relationships/diagramColors" Target="../diagrams/colors1.xml"/><Relationship Id="rId14" Type="http://schemas.openxmlformats.org/officeDocument/2006/relationships/image" Target="../media/image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8" name="Picture 97" descr="A high angle view of a city&#10;&#10;AI-generated content may be incorrect.">
            <a:extLst>
              <a:ext uri="{FF2B5EF4-FFF2-40B4-BE49-F238E27FC236}">
                <a16:creationId xmlns:a16="http://schemas.microsoft.com/office/drawing/2014/main" id="{9C2B2C0E-6BE6-D714-91F4-011E22459FF0}"/>
              </a:ext>
            </a:extLst>
          </p:cNvPr>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b="26917"/>
          <a:stretch/>
        </p:blipFill>
        <p:spPr>
          <a:xfrm>
            <a:off x="10994263" y="22304576"/>
            <a:ext cx="21945600" cy="10617314"/>
          </a:xfrm>
          <a:prstGeom prst="rect">
            <a:avLst/>
          </a:prstGeom>
        </p:spPr>
      </p:pic>
      <p:sp>
        <p:nvSpPr>
          <p:cNvPr id="26" name="Rectangle 25">
            <a:extLst>
              <a:ext uri="{FF2B5EF4-FFF2-40B4-BE49-F238E27FC236}">
                <a16:creationId xmlns:a16="http://schemas.microsoft.com/office/drawing/2014/main" id="{57A6C5C0-5810-D86C-76CF-97D03D02E853}"/>
              </a:ext>
            </a:extLst>
          </p:cNvPr>
          <p:cNvSpPr/>
          <p:nvPr/>
        </p:nvSpPr>
        <p:spPr>
          <a:xfrm>
            <a:off x="0" y="-11995"/>
            <a:ext cx="43891199" cy="57580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3">
              <a:solidFill>
                <a:schemeClr val="bg1"/>
              </a:solidFill>
              <a:latin typeface="Inter" panose="02000503000000020004" pitchFamily="2" charset="0"/>
              <a:ea typeface="Inter" panose="02000503000000020004" pitchFamily="2" charset="0"/>
            </a:endParaRPr>
          </a:p>
        </p:txBody>
      </p:sp>
      <p:sp>
        <p:nvSpPr>
          <p:cNvPr id="27" name="TextBox 26">
            <a:extLst>
              <a:ext uri="{FF2B5EF4-FFF2-40B4-BE49-F238E27FC236}">
                <a16:creationId xmlns:a16="http://schemas.microsoft.com/office/drawing/2014/main" id="{BE84E22F-315B-A2F4-236F-1C6686BAD1CC}"/>
              </a:ext>
            </a:extLst>
          </p:cNvPr>
          <p:cNvSpPr txBox="1"/>
          <p:nvPr/>
        </p:nvSpPr>
        <p:spPr>
          <a:xfrm>
            <a:off x="1017757" y="331884"/>
            <a:ext cx="42062397" cy="2554545"/>
          </a:xfrm>
          <a:prstGeom prst="rect">
            <a:avLst/>
          </a:prstGeom>
          <a:noFill/>
        </p:spPr>
        <p:txBody>
          <a:bodyPr wrap="square" lIns="457200" rIns="457200">
            <a:spAutoFit/>
          </a:bodyPr>
          <a:lstStyle/>
          <a:p>
            <a:pPr algn="ctr"/>
            <a:r>
              <a:rPr lang="en-US" sz="8000" b="1" dirty="0">
                <a:solidFill>
                  <a:schemeClr val="bg1"/>
                </a:solidFill>
                <a:latin typeface="+mj-lt"/>
                <a:ea typeface="Inter" panose="02000503000000020004" pitchFamily="2" charset="0"/>
                <a:cs typeface="Times New Roman" panose="02020603050405020304" pitchFamily="18" charset="0"/>
              </a:rPr>
              <a:t>Large Language Models as a Scalable Alternative to Chart Review for Antibiotic Stewardship Audit of Emergency Department Upper Respiratory Infections</a:t>
            </a:r>
          </a:p>
        </p:txBody>
      </p:sp>
      <p:sp>
        <p:nvSpPr>
          <p:cNvPr id="28" name="TextBox 27">
            <a:extLst>
              <a:ext uri="{FF2B5EF4-FFF2-40B4-BE49-F238E27FC236}">
                <a16:creationId xmlns:a16="http://schemas.microsoft.com/office/drawing/2014/main" id="{FFE04B5D-5410-4EF1-A8C7-66C4F770FA56}"/>
              </a:ext>
            </a:extLst>
          </p:cNvPr>
          <p:cNvSpPr txBox="1"/>
          <p:nvPr/>
        </p:nvSpPr>
        <p:spPr>
          <a:xfrm>
            <a:off x="1786684" y="3208364"/>
            <a:ext cx="40317826" cy="2308324"/>
          </a:xfrm>
          <a:prstGeom prst="rect">
            <a:avLst/>
          </a:prstGeom>
          <a:noFill/>
        </p:spPr>
        <p:txBody>
          <a:bodyPr wrap="square">
            <a:spAutoFit/>
          </a:bodyPr>
          <a:lstStyle/>
          <a:p>
            <a:pPr algn="ctr"/>
            <a:r>
              <a:rPr lang="en-US" sz="4800" b="1" dirty="0">
                <a:solidFill>
                  <a:schemeClr val="bg1"/>
                </a:solidFill>
                <a:latin typeface="+mj-lt"/>
                <a:ea typeface="Inter" panose="02000503000000020004" pitchFamily="2" charset="0"/>
                <a:cs typeface="Times New Roman" panose="02020603050405020304" pitchFamily="18" charset="0"/>
              </a:rPr>
              <a:t>Jordano, JO</a:t>
            </a:r>
            <a:r>
              <a:rPr lang="en-US" sz="4800" b="1" baseline="30000" dirty="0">
                <a:solidFill>
                  <a:schemeClr val="bg1"/>
                </a:solidFill>
                <a:latin typeface="+mj-lt"/>
                <a:ea typeface="Inter" panose="02000503000000020004" pitchFamily="2" charset="0"/>
                <a:cs typeface="Times New Roman" panose="02020603050405020304" pitchFamily="18" charset="0"/>
              </a:rPr>
              <a:t>1,2</a:t>
            </a:r>
            <a:r>
              <a:rPr lang="en-US" sz="4800" b="1" dirty="0">
                <a:solidFill>
                  <a:schemeClr val="bg1"/>
                </a:solidFill>
                <a:latin typeface="+mj-lt"/>
                <a:ea typeface="Inter" panose="02000503000000020004" pitchFamily="2" charset="0"/>
                <a:cs typeface="Times New Roman" panose="02020603050405020304" pitchFamily="18" charset="0"/>
              </a:rPr>
              <a:t>, Mora BL</a:t>
            </a:r>
            <a:r>
              <a:rPr lang="en-US" sz="4800" b="1" baseline="30000" dirty="0">
                <a:solidFill>
                  <a:schemeClr val="bg1"/>
                </a:solidFill>
                <a:latin typeface="+mj-lt"/>
                <a:ea typeface="Inter" panose="02000503000000020004" pitchFamily="2" charset="0"/>
                <a:cs typeface="Times New Roman" panose="02020603050405020304" pitchFamily="18" charset="0"/>
              </a:rPr>
              <a:t>3</a:t>
            </a:r>
            <a:r>
              <a:rPr lang="en-US" sz="4800" b="1" dirty="0">
                <a:solidFill>
                  <a:schemeClr val="bg1"/>
                </a:solidFill>
                <a:latin typeface="+mj-lt"/>
                <a:ea typeface="Inter" panose="02000503000000020004" pitchFamily="2" charset="0"/>
                <a:cs typeface="Times New Roman" panose="02020603050405020304" pitchFamily="18" charset="0"/>
              </a:rPr>
              <a:t>, Wrenn JO</a:t>
            </a:r>
            <a:r>
              <a:rPr lang="en-US" sz="4800" b="1" baseline="30000" dirty="0">
                <a:solidFill>
                  <a:schemeClr val="bg1"/>
                </a:solidFill>
                <a:latin typeface="+mj-lt"/>
                <a:ea typeface="Inter" panose="02000503000000020004" pitchFamily="2" charset="0"/>
                <a:cs typeface="Times New Roman" panose="02020603050405020304" pitchFamily="18" charset="0"/>
              </a:rPr>
              <a:t>1,2,4</a:t>
            </a:r>
            <a:r>
              <a:rPr lang="en-US" sz="4800" b="1" dirty="0">
                <a:solidFill>
                  <a:schemeClr val="bg1"/>
                </a:solidFill>
                <a:latin typeface="+mj-lt"/>
                <a:ea typeface="Inter" panose="02000503000000020004" pitchFamily="2" charset="0"/>
                <a:cs typeface="Times New Roman" panose="02020603050405020304" pitchFamily="18" charset="0"/>
              </a:rPr>
              <a:t>, Han JH</a:t>
            </a:r>
            <a:r>
              <a:rPr lang="en-US" sz="4800" b="1" baseline="30000" dirty="0">
                <a:solidFill>
                  <a:schemeClr val="bg1"/>
                </a:solidFill>
                <a:latin typeface="+mj-lt"/>
                <a:ea typeface="Inter" panose="02000503000000020004" pitchFamily="2" charset="0"/>
                <a:cs typeface="Times New Roman" panose="02020603050405020304" pitchFamily="18" charset="0"/>
              </a:rPr>
              <a:t>1,2</a:t>
            </a:r>
            <a:r>
              <a:rPr lang="en-US" sz="4800" b="1" dirty="0">
                <a:solidFill>
                  <a:schemeClr val="bg1"/>
                </a:solidFill>
                <a:latin typeface="+mj-lt"/>
                <a:ea typeface="Inter" panose="02000503000000020004" pitchFamily="2" charset="0"/>
                <a:cs typeface="Times New Roman" panose="02020603050405020304" pitchFamily="18" charset="0"/>
              </a:rPr>
              <a:t>, Staub M</a:t>
            </a:r>
            <a:r>
              <a:rPr lang="en-US" sz="4800" b="1" baseline="30000" dirty="0">
                <a:solidFill>
                  <a:schemeClr val="bg1"/>
                </a:solidFill>
                <a:latin typeface="+mj-lt"/>
                <a:ea typeface="Inter" panose="02000503000000020004" pitchFamily="2" charset="0"/>
                <a:cs typeface="Times New Roman" panose="02020603050405020304" pitchFamily="18" charset="0"/>
              </a:rPr>
              <a:t>3</a:t>
            </a:r>
            <a:r>
              <a:rPr lang="en-US" sz="4800" b="1" dirty="0">
                <a:solidFill>
                  <a:schemeClr val="bg1"/>
                </a:solidFill>
                <a:latin typeface="+mj-lt"/>
                <a:ea typeface="Inter" panose="02000503000000020004" pitchFamily="2" charset="0"/>
                <a:cs typeface="Times New Roman" panose="02020603050405020304" pitchFamily="18" charset="0"/>
              </a:rPr>
              <a:t>, Ward MJ</a:t>
            </a:r>
            <a:r>
              <a:rPr lang="en-US" sz="4800" b="1" baseline="30000" dirty="0">
                <a:solidFill>
                  <a:schemeClr val="bg1"/>
                </a:solidFill>
                <a:latin typeface="+mj-lt"/>
                <a:ea typeface="Inter" panose="02000503000000020004" pitchFamily="2" charset="0"/>
                <a:cs typeface="Times New Roman" panose="02020603050405020304" pitchFamily="18" charset="0"/>
              </a:rPr>
              <a:t>1,2,4</a:t>
            </a:r>
            <a:r>
              <a:rPr lang="en-US" sz="4800" b="1" dirty="0">
                <a:solidFill>
                  <a:schemeClr val="bg1"/>
                </a:solidFill>
                <a:latin typeface="+mj-lt"/>
                <a:ea typeface="Inter" panose="02000503000000020004" pitchFamily="2" charset="0"/>
                <a:cs typeface="Times New Roman" panose="02020603050405020304" pitchFamily="18" charset="0"/>
              </a:rPr>
              <a:t>, Vanderbilt Emergency Medicine Residency Class of 2028</a:t>
            </a:r>
            <a:r>
              <a:rPr lang="en-US" sz="4800" b="1" baseline="30000" dirty="0">
                <a:solidFill>
                  <a:schemeClr val="bg1"/>
                </a:solidFill>
                <a:latin typeface="+mj-lt"/>
                <a:ea typeface="Inter" panose="02000503000000020004" pitchFamily="2" charset="0"/>
                <a:cs typeface="Times New Roman" panose="02020603050405020304" pitchFamily="18" charset="0"/>
              </a:rPr>
              <a:t>1</a:t>
            </a:r>
            <a:endParaRPr lang="en-US" sz="4800" b="1" dirty="0">
              <a:solidFill>
                <a:schemeClr val="bg1"/>
              </a:solidFill>
              <a:latin typeface="+mj-lt"/>
              <a:ea typeface="Inter" panose="02000503000000020004" pitchFamily="2" charset="0"/>
              <a:cs typeface="Times New Roman" panose="02020603050405020304" pitchFamily="18" charset="0"/>
            </a:endParaRPr>
          </a:p>
          <a:p>
            <a:pPr algn="ctr"/>
            <a:endParaRPr lang="en-US" sz="3200" dirty="0">
              <a:solidFill>
                <a:schemeClr val="bg1"/>
              </a:solidFill>
              <a:latin typeface="+mj-lt"/>
              <a:ea typeface="Inter" panose="02000503000000020004" pitchFamily="2" charset="0"/>
              <a:cs typeface="Times New Roman" panose="02020603050405020304" pitchFamily="18" charset="0"/>
            </a:endParaRPr>
          </a:p>
          <a:p>
            <a:pPr algn="ctr"/>
            <a:r>
              <a:rPr lang="en-US" sz="3200" dirty="0">
                <a:solidFill>
                  <a:schemeClr val="bg1"/>
                </a:solidFill>
                <a:latin typeface="+mj-lt"/>
                <a:ea typeface="Inter" panose="02000503000000020004" pitchFamily="2" charset="0"/>
                <a:cs typeface="Times New Roman" panose="02020603050405020304" pitchFamily="18" charset="0"/>
              </a:rPr>
              <a:t>1: Department of Emergency Medicine, Vanderbilt Health; 2: Geriatric Research, Education, and Clinical Center, VA Tennessee Valley Healthcare System; 3: Department of Medicine, Division of Infectious Diseases, Vanderbilt Health; 4: Department of Biomedical Informatics, Vanderbilt Health</a:t>
            </a:r>
            <a:endParaRPr lang="en-US" sz="5400" b="1" dirty="0">
              <a:solidFill>
                <a:schemeClr val="bg1"/>
              </a:solidFill>
              <a:latin typeface="+mj-lt"/>
              <a:ea typeface="Inter" panose="02000503000000020004" pitchFamily="2" charset="0"/>
              <a:cs typeface="Times New Roman" panose="02020603050405020304" pitchFamily="18" charset="0"/>
            </a:endParaRPr>
          </a:p>
        </p:txBody>
      </p:sp>
      <p:sp>
        <p:nvSpPr>
          <p:cNvPr id="29" name="Rectangle 28">
            <a:extLst>
              <a:ext uri="{FF2B5EF4-FFF2-40B4-BE49-F238E27FC236}">
                <a16:creationId xmlns:a16="http://schemas.microsoft.com/office/drawing/2014/main" id="{DFCE64AC-4140-94A6-3F84-7D989D4E1A99}"/>
              </a:ext>
            </a:extLst>
          </p:cNvPr>
          <p:cNvSpPr/>
          <p:nvPr/>
        </p:nvSpPr>
        <p:spPr>
          <a:xfrm>
            <a:off x="10994263" y="5746018"/>
            <a:ext cx="21945600" cy="27172382"/>
          </a:xfrm>
          <a:prstGeom prst="rect">
            <a:avLst/>
          </a:prstGeom>
          <a:gradFill>
            <a:gsLst>
              <a:gs pos="70000">
                <a:schemeClr val="accent2"/>
              </a:gs>
              <a:gs pos="100000">
                <a:schemeClr val="accent2">
                  <a:alpha val="50000"/>
                </a:schemeClr>
              </a:gs>
            </a:gsLst>
            <a:lin ang="36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lIns="457200" rIns="457200" rtlCol="0" anchor="ctr"/>
          <a:lstStyle/>
          <a:p>
            <a:pPr algn="ctr"/>
            <a:endParaRPr lang="en-US" sz="14000" dirty="0">
              <a:solidFill>
                <a:schemeClr val="tx1"/>
              </a:solidFill>
              <a:latin typeface="+mj-lt"/>
              <a:cs typeface="Times New Roman" panose="02020603050405020304" pitchFamily="18" charset="0"/>
            </a:endParaRPr>
          </a:p>
        </p:txBody>
      </p:sp>
      <p:sp>
        <p:nvSpPr>
          <p:cNvPr id="32" name="TextBox 31">
            <a:extLst>
              <a:ext uri="{FF2B5EF4-FFF2-40B4-BE49-F238E27FC236}">
                <a16:creationId xmlns:a16="http://schemas.microsoft.com/office/drawing/2014/main" id="{7C434FD2-0B65-E148-B077-354818040666}"/>
              </a:ext>
            </a:extLst>
          </p:cNvPr>
          <p:cNvSpPr txBox="1"/>
          <p:nvPr/>
        </p:nvSpPr>
        <p:spPr>
          <a:xfrm>
            <a:off x="907184" y="6088100"/>
            <a:ext cx="10065610" cy="18161318"/>
          </a:xfrm>
          <a:prstGeom prst="rect">
            <a:avLst/>
          </a:prstGeom>
          <a:noFill/>
        </p:spPr>
        <p:txBody>
          <a:bodyPr wrap="square" lIns="91440" tIns="91440" rIns="457200" bIns="91440" rtlCol="0">
            <a:spAutoFit/>
          </a:bodyPr>
          <a:lstStyle/>
          <a:p>
            <a:pPr>
              <a:lnSpc>
                <a:spcPct val="120000"/>
              </a:lnSpc>
            </a:pPr>
            <a:r>
              <a:rPr lang="en-US" sz="6000" b="1" dirty="0">
                <a:latin typeface="Antonio" pitchFamily="2" charset="0"/>
                <a:ea typeface="Inter" panose="02000503000000020004" pitchFamily="2" charset="0"/>
                <a:cs typeface="Times New Roman" panose="02020603050405020304" pitchFamily="18" charset="0"/>
              </a:rPr>
              <a:t>PURPOSE</a:t>
            </a:r>
            <a:endParaRPr lang="en-US" sz="5400" b="1" dirty="0">
              <a:latin typeface="Antonio" pitchFamily="2" charset="0"/>
              <a:ea typeface="Inter" panose="02000503000000020004" pitchFamily="2" charset="0"/>
              <a:cs typeface="Times New Roman" panose="02020603050405020304" pitchFamily="18" charset="0"/>
            </a:endParaRPr>
          </a:p>
          <a:p>
            <a:pPr marL="587845" indent="-587845">
              <a:lnSpc>
                <a:spcPct val="120000"/>
              </a:lnSpc>
              <a:buFont typeface="Arial" panose="020B0604020202020204" pitchFamily="34" charset="0"/>
              <a:buChar char="•"/>
            </a:pPr>
            <a:r>
              <a:rPr lang="en-US" sz="4000" dirty="0">
                <a:latin typeface="Inter" panose="02000503000000020004" pitchFamily="2" charset="0"/>
                <a:ea typeface="Inter" panose="02000503000000020004" pitchFamily="2" charset="0"/>
                <a:cs typeface="Tahoma" panose="020B0604030504040204" pitchFamily="34" charset="0"/>
              </a:rPr>
              <a:t>Unnecessary antibiotic prescription contributes to harm.</a:t>
            </a:r>
          </a:p>
          <a:p>
            <a:pPr marL="587845" indent="-587845">
              <a:lnSpc>
                <a:spcPct val="120000"/>
              </a:lnSpc>
              <a:buFont typeface="Arial" panose="020B0604020202020204" pitchFamily="34" charset="0"/>
              <a:buChar char="•"/>
            </a:pPr>
            <a:r>
              <a:rPr lang="en-US" sz="4000" dirty="0">
                <a:latin typeface="Inter" panose="02000503000000020004" pitchFamily="2" charset="0"/>
                <a:ea typeface="Inter" panose="02000503000000020004" pitchFamily="2" charset="0"/>
                <a:cs typeface="Tahoma" panose="020B0604030504040204" pitchFamily="34" charset="0"/>
              </a:rPr>
              <a:t>Upper respiratory infections (URIs) are a common source of unnecessary antibiotics.</a:t>
            </a:r>
          </a:p>
          <a:p>
            <a:pPr marL="587845" indent="-587845">
              <a:lnSpc>
                <a:spcPct val="120000"/>
              </a:lnSpc>
              <a:buFont typeface="Arial" panose="020B0604020202020204" pitchFamily="34" charset="0"/>
              <a:buChar char="•"/>
            </a:pPr>
            <a:r>
              <a:rPr lang="en-US" sz="4000" dirty="0">
                <a:latin typeface="Inter" panose="02000503000000020004" pitchFamily="2" charset="0"/>
                <a:ea typeface="Inter" panose="02000503000000020004" pitchFamily="2" charset="0"/>
                <a:cs typeface="Tahoma" panose="020B0604030504040204" pitchFamily="34" charset="0"/>
              </a:rPr>
              <a:t>Chart review is the gold standard for prescription audit, but it is slow and laborious.</a:t>
            </a:r>
          </a:p>
          <a:p>
            <a:pPr marL="587845" indent="-587845">
              <a:lnSpc>
                <a:spcPct val="120000"/>
              </a:lnSpc>
              <a:buFont typeface="Arial" panose="020B0604020202020204" pitchFamily="34" charset="0"/>
              <a:buChar char="•"/>
            </a:pPr>
            <a:r>
              <a:rPr lang="en-US" sz="4000" dirty="0">
                <a:latin typeface="Inter" panose="02000503000000020004" pitchFamily="2" charset="0"/>
                <a:ea typeface="Inter" panose="02000503000000020004" pitchFamily="2" charset="0"/>
                <a:cs typeface="Tahoma" panose="020B0604030504040204" pitchFamily="34" charset="0"/>
              </a:rPr>
              <a:t>Diagnosis codes are faster but inaccurate.</a:t>
            </a:r>
          </a:p>
          <a:p>
            <a:pPr marL="587845" indent="-587845">
              <a:lnSpc>
                <a:spcPct val="120000"/>
              </a:lnSpc>
              <a:buFont typeface="Arial" panose="020B0604020202020204" pitchFamily="34" charset="0"/>
              <a:buChar char="•"/>
            </a:pPr>
            <a:r>
              <a:rPr lang="en-US" sz="4000" dirty="0">
                <a:latin typeface="Inter" panose="02000503000000020004" pitchFamily="2" charset="0"/>
                <a:ea typeface="Inter" panose="02000503000000020004" pitchFamily="2" charset="0"/>
                <a:cs typeface="Tahoma" panose="020B0604030504040204" pitchFamily="34" charset="0"/>
              </a:rPr>
              <a:t>Can large language models be both accurate and efficient?</a:t>
            </a:r>
          </a:p>
          <a:p>
            <a:pPr>
              <a:lnSpc>
                <a:spcPct val="120000"/>
              </a:lnSpc>
            </a:pPr>
            <a:endParaRPr lang="en-US" sz="5400" b="1" dirty="0">
              <a:latin typeface="Inter" panose="02000503000000020004" pitchFamily="2" charset="0"/>
              <a:ea typeface="Inter" panose="02000503000000020004" pitchFamily="2" charset="0"/>
              <a:cs typeface="Tahoma" panose="020B0604030504040204" pitchFamily="34" charset="0"/>
            </a:endParaRPr>
          </a:p>
          <a:p>
            <a:pPr>
              <a:lnSpc>
                <a:spcPct val="120000"/>
              </a:lnSpc>
            </a:pPr>
            <a:r>
              <a:rPr lang="en-US" sz="6000" b="1" dirty="0">
                <a:latin typeface="Antonio" pitchFamily="2" charset="0"/>
                <a:ea typeface="Inter" panose="02000503000000020004" pitchFamily="2" charset="0"/>
                <a:cs typeface="Times New Roman" panose="02020603050405020304" pitchFamily="18" charset="0"/>
              </a:rPr>
              <a:t>METHODS</a:t>
            </a:r>
            <a:endParaRPr lang="en-US" sz="5400" b="1" dirty="0">
              <a:latin typeface="Antonio" pitchFamily="2" charset="0"/>
              <a:ea typeface="Inter" panose="02000503000000020004" pitchFamily="2" charset="0"/>
              <a:cs typeface="Times New Roman" panose="02020603050405020304" pitchFamily="18" charset="0"/>
            </a:endParaRPr>
          </a:p>
          <a:p>
            <a:pPr marL="587845" indent="-587845">
              <a:lnSpc>
                <a:spcPct val="120000"/>
              </a:lnSpc>
              <a:buFont typeface="Arial" panose="020B0604020202020204" pitchFamily="34" charset="0"/>
              <a:buChar char="•"/>
            </a:pPr>
            <a:endParaRPr lang="en-US" sz="5400" b="1" dirty="0">
              <a:latin typeface="Inter" panose="02000503000000020004" pitchFamily="2" charset="0"/>
              <a:ea typeface="Inter" panose="02000503000000020004" pitchFamily="2" charset="0"/>
              <a:cs typeface="Tahoma" panose="020B0604030504040204" pitchFamily="34" charset="0"/>
            </a:endParaRPr>
          </a:p>
          <a:p>
            <a:pPr marL="587845" indent="-587845">
              <a:lnSpc>
                <a:spcPct val="120000"/>
              </a:lnSpc>
              <a:buFont typeface="Arial" panose="020B0604020202020204" pitchFamily="34" charset="0"/>
              <a:buChar char="•"/>
            </a:pPr>
            <a:endParaRPr lang="en-US" sz="5400" b="1" dirty="0">
              <a:latin typeface="Inter" panose="02000503000000020004" pitchFamily="2" charset="0"/>
              <a:ea typeface="Inter" panose="02000503000000020004" pitchFamily="2" charset="0"/>
              <a:cs typeface="Tahoma" panose="020B0604030504040204" pitchFamily="34" charset="0"/>
            </a:endParaRPr>
          </a:p>
          <a:p>
            <a:pPr marL="587845" indent="-587845">
              <a:lnSpc>
                <a:spcPct val="120000"/>
              </a:lnSpc>
              <a:buFont typeface="Arial" panose="020B0604020202020204" pitchFamily="34" charset="0"/>
              <a:buChar char="•"/>
            </a:pPr>
            <a:endParaRPr lang="en-US" sz="5400" b="1" dirty="0">
              <a:latin typeface="Inter" panose="02000503000000020004" pitchFamily="2" charset="0"/>
              <a:ea typeface="Inter" panose="02000503000000020004" pitchFamily="2" charset="0"/>
              <a:cs typeface="Tahoma" panose="020B0604030504040204" pitchFamily="34" charset="0"/>
            </a:endParaRPr>
          </a:p>
          <a:p>
            <a:pPr marL="587845" indent="-587845">
              <a:lnSpc>
                <a:spcPct val="120000"/>
              </a:lnSpc>
              <a:buFont typeface="Arial" panose="020B0604020202020204" pitchFamily="34" charset="0"/>
              <a:buChar char="•"/>
            </a:pPr>
            <a:endParaRPr lang="en-US" sz="5400" b="1" dirty="0">
              <a:latin typeface="Inter" panose="02000503000000020004" pitchFamily="2" charset="0"/>
              <a:ea typeface="Inter" panose="02000503000000020004" pitchFamily="2" charset="0"/>
              <a:cs typeface="Tahoma" panose="020B0604030504040204" pitchFamily="34" charset="0"/>
            </a:endParaRPr>
          </a:p>
          <a:p>
            <a:pPr marL="587845" indent="-587845">
              <a:lnSpc>
                <a:spcPct val="120000"/>
              </a:lnSpc>
              <a:buFont typeface="Arial" panose="020B0604020202020204" pitchFamily="34" charset="0"/>
              <a:buChar char="•"/>
            </a:pPr>
            <a:endParaRPr lang="en-US" sz="5400" b="1" dirty="0">
              <a:latin typeface="Inter" panose="02000503000000020004" pitchFamily="2" charset="0"/>
              <a:ea typeface="Inter" panose="02000503000000020004" pitchFamily="2" charset="0"/>
              <a:cs typeface="Tahoma" panose="020B0604030504040204" pitchFamily="34" charset="0"/>
            </a:endParaRPr>
          </a:p>
          <a:p>
            <a:pPr>
              <a:lnSpc>
                <a:spcPct val="120000"/>
              </a:lnSpc>
            </a:pPr>
            <a:endParaRPr lang="en-US" sz="5400" b="1" dirty="0">
              <a:latin typeface="Inter" panose="02000503000000020004" pitchFamily="2" charset="0"/>
              <a:ea typeface="Inter" panose="02000503000000020004" pitchFamily="2" charset="0"/>
              <a:cs typeface="Tahoma" panose="020B0604030504040204" pitchFamily="34" charset="0"/>
            </a:endParaRPr>
          </a:p>
        </p:txBody>
      </p:sp>
      <p:sp>
        <p:nvSpPr>
          <p:cNvPr id="63" name="TextBox 62">
            <a:extLst>
              <a:ext uri="{FF2B5EF4-FFF2-40B4-BE49-F238E27FC236}">
                <a16:creationId xmlns:a16="http://schemas.microsoft.com/office/drawing/2014/main" id="{5A3B68D2-E057-95D7-A976-F5D7C0BF9842}"/>
              </a:ext>
            </a:extLst>
          </p:cNvPr>
          <p:cNvSpPr txBox="1"/>
          <p:nvPr/>
        </p:nvSpPr>
        <p:spPr>
          <a:xfrm>
            <a:off x="11069542" y="6138655"/>
            <a:ext cx="21752110" cy="7171194"/>
          </a:xfrm>
          <a:prstGeom prst="rect">
            <a:avLst/>
          </a:prstGeom>
          <a:noFill/>
        </p:spPr>
        <p:txBody>
          <a:bodyPr wrap="square">
            <a:spAutoFit/>
          </a:bodyPr>
          <a:lstStyle/>
          <a:p>
            <a:pPr algn="ctr"/>
            <a:r>
              <a:rPr lang="en-US" sz="11500" dirty="0">
                <a:solidFill>
                  <a:schemeClr val="bg1"/>
                </a:solidFill>
                <a:latin typeface="+mj-lt"/>
                <a:ea typeface="Inter" panose="02000503000000020004" pitchFamily="2" charset="0"/>
                <a:cs typeface="Times New Roman" panose="02020603050405020304" pitchFamily="18" charset="0"/>
              </a:rPr>
              <a:t>Chat-GPT 5.2 </a:t>
            </a:r>
            <a:r>
              <a:rPr lang="en-US" sz="11500" b="1" dirty="0">
                <a:solidFill>
                  <a:schemeClr val="bg1"/>
                </a:solidFill>
                <a:latin typeface="+mj-lt"/>
                <a:ea typeface="Inter" panose="02000503000000020004" pitchFamily="2" charset="0"/>
                <a:cs typeface="Times New Roman" panose="02020603050405020304" pitchFamily="18" charset="0"/>
              </a:rPr>
              <a:t>outperformed diagnosis codes</a:t>
            </a:r>
            <a:r>
              <a:rPr lang="en-US" sz="11500" dirty="0">
                <a:solidFill>
                  <a:schemeClr val="bg1"/>
                </a:solidFill>
                <a:latin typeface="+mj-lt"/>
                <a:ea typeface="Inter" panose="02000503000000020004" pitchFamily="2" charset="0"/>
                <a:cs typeface="Times New Roman" panose="02020603050405020304" pitchFamily="18" charset="0"/>
              </a:rPr>
              <a:t> in antibiotic audit of ED upper respiratory infections</a:t>
            </a:r>
          </a:p>
        </p:txBody>
      </p:sp>
      <p:grpSp>
        <p:nvGrpSpPr>
          <p:cNvPr id="6" name="Group 5">
            <a:extLst>
              <a:ext uri="{FF2B5EF4-FFF2-40B4-BE49-F238E27FC236}">
                <a16:creationId xmlns:a16="http://schemas.microsoft.com/office/drawing/2014/main" id="{18E7F850-7E80-A062-10B5-0F6B010832D0}"/>
              </a:ext>
            </a:extLst>
          </p:cNvPr>
          <p:cNvGrpSpPr/>
          <p:nvPr/>
        </p:nvGrpSpPr>
        <p:grpSpPr>
          <a:xfrm>
            <a:off x="11081626" y="28785496"/>
            <a:ext cx="5059715" cy="3997334"/>
            <a:chOff x="11585023" y="28459865"/>
            <a:chExt cx="5059715" cy="3997334"/>
          </a:xfrm>
        </p:grpSpPr>
        <p:sp>
          <p:nvSpPr>
            <p:cNvPr id="87" name="Rectangle 86">
              <a:extLst>
                <a:ext uri="{FF2B5EF4-FFF2-40B4-BE49-F238E27FC236}">
                  <a16:creationId xmlns:a16="http://schemas.microsoft.com/office/drawing/2014/main" id="{F2A0FA3C-9256-FB0C-D959-E04480146CF7}"/>
                </a:ext>
              </a:extLst>
            </p:cNvPr>
            <p:cNvSpPr/>
            <p:nvPr/>
          </p:nvSpPr>
          <p:spPr>
            <a:xfrm>
              <a:off x="13662327" y="29622559"/>
              <a:ext cx="2834640" cy="2834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993" dirty="0">
                <a:solidFill>
                  <a:schemeClr val="bg1"/>
                </a:solidFill>
                <a:latin typeface="+mj-lt"/>
                <a:ea typeface="Inter" panose="02000503000000020004" pitchFamily="2" charset="0"/>
              </a:endParaRPr>
            </a:p>
          </p:txBody>
        </p:sp>
        <p:sp>
          <p:nvSpPr>
            <p:cNvPr id="85" name="Graphic 7">
              <a:extLst>
                <a:ext uri="{FF2B5EF4-FFF2-40B4-BE49-F238E27FC236}">
                  <a16:creationId xmlns:a16="http://schemas.microsoft.com/office/drawing/2014/main" id="{719B766E-BC62-1BCB-3EC4-C10257486496}"/>
                </a:ext>
              </a:extLst>
            </p:cNvPr>
            <p:cNvSpPr/>
            <p:nvPr/>
          </p:nvSpPr>
          <p:spPr>
            <a:xfrm>
              <a:off x="11702997" y="29683500"/>
              <a:ext cx="1292712" cy="2236041"/>
            </a:xfrm>
            <a:custGeom>
              <a:avLst/>
              <a:gdLst>
                <a:gd name="connsiteX0" fmla="*/ 321256 w 2089376"/>
                <a:gd name="connsiteY0" fmla="*/ 0 h 3614056"/>
                <a:gd name="connsiteX1" fmla="*/ 0 w 2089376"/>
                <a:gd name="connsiteY1" fmla="*/ 321256 h 3614056"/>
                <a:gd name="connsiteX2" fmla="*/ 0 w 2089376"/>
                <a:gd name="connsiteY2" fmla="*/ 3292801 h 3614056"/>
                <a:gd name="connsiteX3" fmla="*/ 321256 w 2089376"/>
                <a:gd name="connsiteY3" fmla="*/ 3614057 h 3614056"/>
                <a:gd name="connsiteX4" fmla="*/ 1815047 w 2089376"/>
                <a:gd name="connsiteY4" fmla="*/ 3614057 h 3614056"/>
                <a:gd name="connsiteX5" fmla="*/ 2136303 w 2089376"/>
                <a:gd name="connsiteY5" fmla="*/ 3292801 h 3614056"/>
                <a:gd name="connsiteX6" fmla="*/ 2136303 w 2089376"/>
                <a:gd name="connsiteY6" fmla="*/ 321256 h 3614056"/>
                <a:gd name="connsiteX7" fmla="*/ 1815047 w 2089376"/>
                <a:gd name="connsiteY7" fmla="*/ 0 h 3614056"/>
                <a:gd name="connsiteX8" fmla="*/ 321256 w 2089376"/>
                <a:gd name="connsiteY8" fmla="*/ 0 h 3614056"/>
                <a:gd name="connsiteX9" fmla="*/ 889115 w 2089376"/>
                <a:gd name="connsiteY9" fmla="*/ 309397 h 3614056"/>
                <a:gd name="connsiteX10" fmla="*/ 1247302 w 2089376"/>
                <a:gd name="connsiteY10" fmla="*/ 309397 h 3614056"/>
                <a:gd name="connsiteX11" fmla="*/ 1289936 w 2089376"/>
                <a:gd name="connsiteY11" fmla="*/ 369650 h 3614056"/>
                <a:gd name="connsiteX12" fmla="*/ 1247302 w 2089376"/>
                <a:gd name="connsiteY12" fmla="*/ 429903 h 3614056"/>
                <a:gd name="connsiteX13" fmla="*/ 889115 w 2089376"/>
                <a:gd name="connsiteY13" fmla="*/ 429903 h 3614056"/>
                <a:gd name="connsiteX14" fmla="*/ 846480 w 2089376"/>
                <a:gd name="connsiteY14" fmla="*/ 369650 h 3614056"/>
                <a:gd name="connsiteX15" fmla="*/ 889115 w 2089376"/>
                <a:gd name="connsiteY15" fmla="*/ 309397 h 3614056"/>
                <a:gd name="connsiteX16" fmla="*/ 176468 w 2089376"/>
                <a:gd name="connsiteY16" fmla="*/ 738905 h 3614056"/>
                <a:gd name="connsiteX17" fmla="*/ 1959892 w 2089376"/>
                <a:gd name="connsiteY17" fmla="*/ 738905 h 3614056"/>
                <a:gd name="connsiteX18" fmla="*/ 1959892 w 2089376"/>
                <a:gd name="connsiteY18" fmla="*/ 2875208 h 3614056"/>
                <a:gd name="connsiteX19" fmla="*/ 176468 w 2089376"/>
                <a:gd name="connsiteY19" fmla="*/ 2875208 h 3614056"/>
                <a:gd name="connsiteX20" fmla="*/ 176468 w 2089376"/>
                <a:gd name="connsiteY20" fmla="*/ 738905 h 3614056"/>
                <a:gd name="connsiteX21" fmla="*/ 1068180 w 2089376"/>
                <a:gd name="connsiteY21" fmla="*/ 3045747 h 3614056"/>
                <a:gd name="connsiteX22" fmla="*/ 1068180 w 2089376"/>
                <a:gd name="connsiteY22" fmla="*/ 3045747 h 3614056"/>
                <a:gd name="connsiteX23" fmla="*/ 1267066 w 2089376"/>
                <a:gd name="connsiteY23" fmla="*/ 3244633 h 3614056"/>
                <a:gd name="connsiteX24" fmla="*/ 1267066 w 2089376"/>
                <a:gd name="connsiteY24" fmla="*/ 3244633 h 3614056"/>
                <a:gd name="connsiteX25" fmla="*/ 1267066 w 2089376"/>
                <a:gd name="connsiteY25" fmla="*/ 3244633 h 3614056"/>
                <a:gd name="connsiteX26" fmla="*/ 1267066 w 2089376"/>
                <a:gd name="connsiteY26" fmla="*/ 3244633 h 3614056"/>
                <a:gd name="connsiteX27" fmla="*/ 1068180 w 2089376"/>
                <a:gd name="connsiteY27" fmla="*/ 3443519 h 3614056"/>
                <a:gd name="connsiteX28" fmla="*/ 1068180 w 2089376"/>
                <a:gd name="connsiteY28" fmla="*/ 3443519 h 3614056"/>
                <a:gd name="connsiteX29" fmla="*/ 1068180 w 2089376"/>
                <a:gd name="connsiteY29" fmla="*/ 3443519 h 3614056"/>
                <a:gd name="connsiteX30" fmla="*/ 1068180 w 2089376"/>
                <a:gd name="connsiteY30" fmla="*/ 3443519 h 3614056"/>
                <a:gd name="connsiteX31" fmla="*/ 869294 w 2089376"/>
                <a:gd name="connsiteY31" fmla="*/ 3244633 h 3614056"/>
                <a:gd name="connsiteX32" fmla="*/ 869294 w 2089376"/>
                <a:gd name="connsiteY32" fmla="*/ 3244633 h 3614056"/>
                <a:gd name="connsiteX33" fmla="*/ 869294 w 2089376"/>
                <a:gd name="connsiteY33" fmla="*/ 3244633 h 3614056"/>
                <a:gd name="connsiteX34" fmla="*/ 869294 w 2089376"/>
                <a:gd name="connsiteY34" fmla="*/ 3244633 h 3614056"/>
                <a:gd name="connsiteX35" fmla="*/ 1068180 w 2089376"/>
                <a:gd name="connsiteY35" fmla="*/ 3045747 h 3614056"/>
                <a:gd name="connsiteX36" fmla="*/ 1068180 w 2089376"/>
                <a:gd name="connsiteY36" fmla="*/ 3045747 h 3614056"/>
                <a:gd name="connsiteX37" fmla="*/ 1068180 w 2089376"/>
                <a:gd name="connsiteY37" fmla="*/ 3045747 h 3614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089376" h="3614056">
                  <a:moveTo>
                    <a:pt x="321256" y="0"/>
                  </a:moveTo>
                  <a:cubicBezTo>
                    <a:pt x="144562" y="0"/>
                    <a:pt x="0" y="144562"/>
                    <a:pt x="0" y="321256"/>
                  </a:cubicBezTo>
                  <a:lnTo>
                    <a:pt x="0" y="3292801"/>
                  </a:lnTo>
                  <a:cubicBezTo>
                    <a:pt x="0" y="3469495"/>
                    <a:pt x="144562" y="3614057"/>
                    <a:pt x="321256" y="3614057"/>
                  </a:cubicBezTo>
                  <a:lnTo>
                    <a:pt x="1815047" y="3614057"/>
                  </a:lnTo>
                  <a:cubicBezTo>
                    <a:pt x="1991741" y="3614057"/>
                    <a:pt x="2136303" y="3469495"/>
                    <a:pt x="2136303" y="3292801"/>
                  </a:cubicBezTo>
                  <a:lnTo>
                    <a:pt x="2136303" y="321256"/>
                  </a:lnTo>
                  <a:cubicBezTo>
                    <a:pt x="2136303" y="144562"/>
                    <a:pt x="1991741" y="0"/>
                    <a:pt x="1815047" y="0"/>
                  </a:cubicBezTo>
                  <a:lnTo>
                    <a:pt x="321256" y="0"/>
                  </a:lnTo>
                  <a:close/>
                  <a:moveTo>
                    <a:pt x="889115" y="309397"/>
                  </a:moveTo>
                  <a:lnTo>
                    <a:pt x="1247302" y="309397"/>
                  </a:lnTo>
                  <a:cubicBezTo>
                    <a:pt x="1270849" y="309397"/>
                    <a:pt x="1289936" y="336390"/>
                    <a:pt x="1289936" y="369650"/>
                  </a:cubicBezTo>
                  <a:cubicBezTo>
                    <a:pt x="1289936" y="402911"/>
                    <a:pt x="1270849" y="429903"/>
                    <a:pt x="1247302" y="429903"/>
                  </a:cubicBezTo>
                  <a:lnTo>
                    <a:pt x="889115" y="429903"/>
                  </a:lnTo>
                  <a:cubicBezTo>
                    <a:pt x="865567" y="429903"/>
                    <a:pt x="846480" y="402911"/>
                    <a:pt x="846480" y="369650"/>
                  </a:cubicBezTo>
                  <a:cubicBezTo>
                    <a:pt x="846480" y="336390"/>
                    <a:pt x="865567" y="309397"/>
                    <a:pt x="889115" y="309397"/>
                  </a:cubicBezTo>
                  <a:close/>
                  <a:moveTo>
                    <a:pt x="176468" y="738905"/>
                  </a:moveTo>
                  <a:lnTo>
                    <a:pt x="1959892" y="738905"/>
                  </a:lnTo>
                  <a:lnTo>
                    <a:pt x="1959892" y="2875208"/>
                  </a:lnTo>
                  <a:lnTo>
                    <a:pt x="176468" y="2875208"/>
                  </a:lnTo>
                  <a:lnTo>
                    <a:pt x="176468" y="738905"/>
                  </a:lnTo>
                  <a:close/>
                  <a:moveTo>
                    <a:pt x="1068180" y="3045747"/>
                  </a:moveTo>
                  <a:cubicBezTo>
                    <a:pt x="1068180" y="3045747"/>
                    <a:pt x="1068180" y="3045747"/>
                    <a:pt x="1068180" y="3045747"/>
                  </a:cubicBezTo>
                  <a:cubicBezTo>
                    <a:pt x="1178013" y="3045747"/>
                    <a:pt x="1267066" y="3134799"/>
                    <a:pt x="1267066" y="3244633"/>
                  </a:cubicBezTo>
                  <a:cubicBezTo>
                    <a:pt x="1267066" y="3244633"/>
                    <a:pt x="1267066" y="3244633"/>
                    <a:pt x="1267066" y="3244633"/>
                  </a:cubicBezTo>
                  <a:lnTo>
                    <a:pt x="1267066" y="3244633"/>
                  </a:lnTo>
                  <a:cubicBezTo>
                    <a:pt x="1267066" y="3244633"/>
                    <a:pt x="1267066" y="3244633"/>
                    <a:pt x="1267066" y="3244633"/>
                  </a:cubicBezTo>
                  <a:cubicBezTo>
                    <a:pt x="1267066" y="3354466"/>
                    <a:pt x="1178013" y="3443519"/>
                    <a:pt x="1068180" y="3443519"/>
                  </a:cubicBezTo>
                  <a:cubicBezTo>
                    <a:pt x="1068180" y="3443519"/>
                    <a:pt x="1068180" y="3443519"/>
                    <a:pt x="1068180" y="3443519"/>
                  </a:cubicBezTo>
                  <a:lnTo>
                    <a:pt x="1068180" y="3443519"/>
                  </a:lnTo>
                  <a:cubicBezTo>
                    <a:pt x="1068180" y="3443519"/>
                    <a:pt x="1068180" y="3443519"/>
                    <a:pt x="1068180" y="3443519"/>
                  </a:cubicBezTo>
                  <a:cubicBezTo>
                    <a:pt x="958346" y="3443519"/>
                    <a:pt x="869294" y="3354466"/>
                    <a:pt x="869294" y="3244633"/>
                  </a:cubicBezTo>
                  <a:cubicBezTo>
                    <a:pt x="869294" y="3244633"/>
                    <a:pt x="869294" y="3244633"/>
                    <a:pt x="869294" y="3244633"/>
                  </a:cubicBezTo>
                  <a:lnTo>
                    <a:pt x="869294" y="3244633"/>
                  </a:lnTo>
                  <a:cubicBezTo>
                    <a:pt x="869294" y="3244633"/>
                    <a:pt x="869294" y="3244633"/>
                    <a:pt x="869294" y="3244633"/>
                  </a:cubicBezTo>
                  <a:cubicBezTo>
                    <a:pt x="869294" y="3134799"/>
                    <a:pt x="958346" y="3045747"/>
                    <a:pt x="1068180" y="3045747"/>
                  </a:cubicBezTo>
                  <a:cubicBezTo>
                    <a:pt x="1068180" y="3045747"/>
                    <a:pt x="1068180" y="3045747"/>
                    <a:pt x="1068180" y="3045747"/>
                  </a:cubicBezTo>
                  <a:lnTo>
                    <a:pt x="1068180" y="3045747"/>
                  </a:lnTo>
                  <a:close/>
                </a:path>
              </a:pathLst>
            </a:custGeom>
            <a:solidFill>
              <a:schemeClr val="bg1"/>
            </a:solidFill>
            <a:ln w="56406" cap="flat">
              <a:noFill/>
              <a:prstDash val="solid"/>
              <a:miter/>
            </a:ln>
          </p:spPr>
          <p:txBody>
            <a:bodyPr rtlCol="0" anchor="ctr"/>
            <a:lstStyle/>
            <a:p>
              <a:endParaRPr lang="en-US" sz="1993" dirty="0">
                <a:solidFill>
                  <a:schemeClr val="bg1"/>
                </a:solidFill>
                <a:latin typeface="Inter" panose="02000503000000020004" pitchFamily="2" charset="0"/>
                <a:ea typeface="Inter" panose="02000503000000020004" pitchFamily="2" charset="0"/>
              </a:endParaRPr>
            </a:p>
          </p:txBody>
        </p:sp>
        <p:sp>
          <p:nvSpPr>
            <p:cNvPr id="86" name="TextBox 85">
              <a:extLst>
                <a:ext uri="{FF2B5EF4-FFF2-40B4-BE49-F238E27FC236}">
                  <a16:creationId xmlns:a16="http://schemas.microsoft.com/office/drawing/2014/main" id="{31483BA6-AD9D-B8B8-3102-1E843DF081E2}"/>
                </a:ext>
              </a:extLst>
            </p:cNvPr>
            <p:cNvSpPr txBox="1"/>
            <p:nvPr/>
          </p:nvSpPr>
          <p:spPr>
            <a:xfrm>
              <a:off x="11585023" y="28459865"/>
              <a:ext cx="5059715" cy="830997"/>
            </a:xfrm>
            <a:prstGeom prst="rect">
              <a:avLst/>
            </a:prstGeom>
            <a:noFill/>
          </p:spPr>
          <p:txBody>
            <a:bodyPr wrap="square" rtlCol="0">
              <a:spAutoFit/>
            </a:bodyPr>
            <a:lstStyle/>
            <a:p>
              <a:r>
                <a:rPr lang="en-US" sz="4800" dirty="0">
                  <a:solidFill>
                    <a:schemeClr val="bg1"/>
                  </a:solidFill>
                  <a:latin typeface="Inter" panose="02000503000000020004" pitchFamily="2" charset="0"/>
                  <a:ea typeface="Inter" panose="02000503000000020004" pitchFamily="2" charset="0"/>
                  <a:cs typeface="Tahoma" panose="020B0604030504040204" pitchFamily="34" charset="0"/>
                </a:rPr>
                <a:t>Scan for full text</a:t>
              </a:r>
            </a:p>
          </p:txBody>
        </p:sp>
      </p:grpSp>
      <p:pic>
        <p:nvPicPr>
          <p:cNvPr id="7" name="Picture 6">
            <a:extLst>
              <a:ext uri="{FF2B5EF4-FFF2-40B4-BE49-F238E27FC236}">
                <a16:creationId xmlns:a16="http://schemas.microsoft.com/office/drawing/2014/main" id="{655B5378-987A-B749-F88C-99CEA10C30D3}"/>
              </a:ext>
            </a:extLst>
          </p:cNvPr>
          <p:cNvPicPr>
            <a:picLocks noChangeAspect="1"/>
          </p:cNvPicPr>
          <p:nvPr/>
        </p:nvPicPr>
        <p:blipFill>
          <a:blip r:embed="rId4"/>
          <a:stretch>
            <a:fillRect/>
          </a:stretch>
        </p:blipFill>
        <p:spPr>
          <a:xfrm>
            <a:off x="11574747" y="15189031"/>
            <a:ext cx="10280352" cy="5920603"/>
          </a:xfrm>
          <a:prstGeom prst="rect">
            <a:avLst/>
          </a:prstGeom>
        </p:spPr>
      </p:pic>
      <p:sp>
        <p:nvSpPr>
          <p:cNvPr id="9" name="TextBox 8">
            <a:extLst>
              <a:ext uri="{FF2B5EF4-FFF2-40B4-BE49-F238E27FC236}">
                <a16:creationId xmlns:a16="http://schemas.microsoft.com/office/drawing/2014/main" id="{D4E70FC1-30D1-DEC0-BD5E-EC5BD8EE5C00}"/>
              </a:ext>
            </a:extLst>
          </p:cNvPr>
          <p:cNvSpPr txBox="1"/>
          <p:nvPr/>
        </p:nvSpPr>
        <p:spPr>
          <a:xfrm>
            <a:off x="11931291" y="13881689"/>
            <a:ext cx="9780054" cy="1092607"/>
          </a:xfrm>
          <a:prstGeom prst="rect">
            <a:avLst/>
          </a:prstGeom>
          <a:noFill/>
        </p:spPr>
        <p:txBody>
          <a:bodyPr wrap="square">
            <a:spAutoFit/>
          </a:bodyPr>
          <a:lstStyle/>
          <a:p>
            <a:pPr algn="ctr"/>
            <a:r>
              <a:rPr lang="en-US" sz="6500" dirty="0">
                <a:solidFill>
                  <a:schemeClr val="bg1"/>
                </a:solidFill>
                <a:latin typeface="+mj-lt"/>
                <a:ea typeface="Inter" panose="02000503000000020004" pitchFamily="2" charset="0"/>
                <a:cs typeface="Times New Roman" panose="02020603050405020304" pitchFamily="18" charset="0"/>
              </a:rPr>
              <a:t>Testing Cohort (n=325)</a:t>
            </a:r>
          </a:p>
        </p:txBody>
      </p:sp>
      <p:pic>
        <p:nvPicPr>
          <p:cNvPr id="13" name="Picture 12">
            <a:extLst>
              <a:ext uri="{FF2B5EF4-FFF2-40B4-BE49-F238E27FC236}">
                <a16:creationId xmlns:a16="http://schemas.microsoft.com/office/drawing/2014/main" id="{52A1D423-D605-F3B2-5BE9-F7FCFC63960D}"/>
              </a:ext>
            </a:extLst>
          </p:cNvPr>
          <p:cNvPicPr>
            <a:picLocks noChangeAspect="1"/>
          </p:cNvPicPr>
          <p:nvPr/>
        </p:nvPicPr>
        <p:blipFill>
          <a:blip r:embed="rId5"/>
          <a:srcRect t="7875"/>
          <a:stretch>
            <a:fillRect/>
          </a:stretch>
        </p:blipFill>
        <p:spPr>
          <a:xfrm>
            <a:off x="22174695" y="15166913"/>
            <a:ext cx="10235130" cy="5868073"/>
          </a:xfrm>
          <a:prstGeom prst="rect">
            <a:avLst/>
          </a:prstGeom>
        </p:spPr>
      </p:pic>
      <p:sp>
        <p:nvSpPr>
          <p:cNvPr id="15" name="TextBox 14">
            <a:extLst>
              <a:ext uri="{FF2B5EF4-FFF2-40B4-BE49-F238E27FC236}">
                <a16:creationId xmlns:a16="http://schemas.microsoft.com/office/drawing/2014/main" id="{C907E37D-9DA2-A9C1-6AA5-AEE804D4F3B6}"/>
              </a:ext>
            </a:extLst>
          </p:cNvPr>
          <p:cNvSpPr txBox="1"/>
          <p:nvPr/>
        </p:nvSpPr>
        <p:spPr>
          <a:xfrm>
            <a:off x="22174695" y="13881689"/>
            <a:ext cx="10280351" cy="1092607"/>
          </a:xfrm>
          <a:prstGeom prst="rect">
            <a:avLst/>
          </a:prstGeom>
          <a:noFill/>
        </p:spPr>
        <p:txBody>
          <a:bodyPr wrap="square">
            <a:spAutoFit/>
          </a:bodyPr>
          <a:lstStyle/>
          <a:p>
            <a:pPr algn="ctr"/>
            <a:r>
              <a:rPr lang="en-US" sz="6500" dirty="0">
                <a:solidFill>
                  <a:schemeClr val="bg1"/>
                </a:solidFill>
                <a:latin typeface="+mj-lt"/>
                <a:ea typeface="Inter" panose="02000503000000020004" pitchFamily="2" charset="0"/>
                <a:cs typeface="Times New Roman" panose="02020603050405020304" pitchFamily="18" charset="0"/>
              </a:rPr>
              <a:t>Validation Cohort (n=65)</a:t>
            </a:r>
          </a:p>
        </p:txBody>
      </p:sp>
      <p:graphicFrame>
        <p:nvGraphicFramePr>
          <p:cNvPr id="18" name="Table 17">
            <a:extLst>
              <a:ext uri="{FF2B5EF4-FFF2-40B4-BE49-F238E27FC236}">
                <a16:creationId xmlns:a16="http://schemas.microsoft.com/office/drawing/2014/main" id="{7A1F7DDD-B62E-FB38-992F-7C5B30206113}"/>
              </a:ext>
            </a:extLst>
          </p:cNvPr>
          <p:cNvGraphicFramePr>
            <a:graphicFrameLocks noGrp="1"/>
          </p:cNvGraphicFramePr>
          <p:nvPr>
            <p:extLst>
              <p:ext uri="{D42A27DB-BD31-4B8C-83A1-F6EECF244321}">
                <p14:modId xmlns:p14="http://schemas.microsoft.com/office/powerpoint/2010/main" val="494264475"/>
              </p:ext>
            </p:extLst>
          </p:nvPr>
        </p:nvGraphicFramePr>
        <p:xfrm>
          <a:off x="11555417" y="23969023"/>
          <a:ext cx="15024513" cy="4477661"/>
        </p:xfrm>
        <a:graphic>
          <a:graphicData uri="http://schemas.openxmlformats.org/drawingml/2006/table">
            <a:tbl>
              <a:tblPr>
                <a:tableStyleId>{F5AB1C69-6EDB-4FF4-983F-18BD219EF322}</a:tableStyleId>
              </a:tblPr>
              <a:tblGrid>
                <a:gridCol w="2424338">
                  <a:extLst>
                    <a:ext uri="{9D8B030D-6E8A-4147-A177-3AD203B41FA5}">
                      <a16:colId xmlns:a16="http://schemas.microsoft.com/office/drawing/2014/main" val="345517765"/>
                    </a:ext>
                  </a:extLst>
                </a:gridCol>
                <a:gridCol w="4162843">
                  <a:extLst>
                    <a:ext uri="{9D8B030D-6E8A-4147-A177-3AD203B41FA5}">
                      <a16:colId xmlns:a16="http://schemas.microsoft.com/office/drawing/2014/main" val="2302349903"/>
                    </a:ext>
                  </a:extLst>
                </a:gridCol>
                <a:gridCol w="4449935">
                  <a:extLst>
                    <a:ext uri="{9D8B030D-6E8A-4147-A177-3AD203B41FA5}">
                      <a16:colId xmlns:a16="http://schemas.microsoft.com/office/drawing/2014/main" val="1207604859"/>
                    </a:ext>
                  </a:extLst>
                </a:gridCol>
                <a:gridCol w="3987397">
                  <a:extLst>
                    <a:ext uri="{9D8B030D-6E8A-4147-A177-3AD203B41FA5}">
                      <a16:colId xmlns:a16="http://schemas.microsoft.com/office/drawing/2014/main" val="1198104747"/>
                    </a:ext>
                  </a:extLst>
                </a:gridCol>
              </a:tblGrid>
              <a:tr h="1163005">
                <a:tc>
                  <a:txBody>
                    <a:bodyPr/>
                    <a:lstStyle/>
                    <a:p>
                      <a:pPr marL="0" marR="0" algn="ctr">
                        <a:lnSpc>
                          <a:spcPct val="200000"/>
                        </a:lnSpc>
                        <a:spcAft>
                          <a:spcPts val="1000"/>
                        </a:spcAft>
                        <a:buNone/>
                        <a:tabLst>
                          <a:tab pos="885190" algn="l"/>
                        </a:tabLst>
                      </a:pPr>
                      <a:r>
                        <a:rPr lang="en-US" sz="3200" b="1" kern="100" dirty="0">
                          <a:effectLst/>
                        </a:rPr>
                        <a:t>Method</a:t>
                      </a:r>
                      <a:endParaRPr lang="en-US" sz="32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350" marR="6350" marT="6350" marB="0"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algn="ctr">
                        <a:lnSpc>
                          <a:spcPct val="100000"/>
                        </a:lnSpc>
                        <a:spcAft>
                          <a:spcPts val="1000"/>
                        </a:spcAft>
                        <a:buNone/>
                        <a:tabLst>
                          <a:tab pos="885190" algn="l"/>
                        </a:tabLst>
                      </a:pPr>
                      <a:r>
                        <a:rPr lang="en-US" sz="3200" b="1" kern="100" dirty="0">
                          <a:effectLst/>
                        </a:rPr>
                        <a:t># Charts in Total Time</a:t>
                      </a:r>
                      <a:endParaRPr lang="en-US" sz="32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algn="ctr">
                        <a:lnSpc>
                          <a:spcPct val="100000"/>
                        </a:lnSpc>
                        <a:spcAft>
                          <a:spcPts val="1000"/>
                        </a:spcAft>
                        <a:buNone/>
                        <a:tabLst>
                          <a:tab pos="885190" algn="l"/>
                        </a:tabLst>
                      </a:pPr>
                      <a:r>
                        <a:rPr lang="en-US" sz="3200" b="1" kern="100" dirty="0">
                          <a:effectLst/>
                        </a:rPr>
                        <a:t>Estimated Time per Chart</a:t>
                      </a:r>
                      <a:endParaRPr lang="en-US" sz="32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350" marR="6350" marT="635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solidFill>
                      <a:schemeClr val="accent3">
                        <a:lumMod val="20000"/>
                        <a:lumOff val="80000"/>
                      </a:schemeClr>
                    </a:solidFill>
                  </a:tcPr>
                </a:tc>
                <a:tc>
                  <a:txBody>
                    <a:bodyPr/>
                    <a:lstStyle/>
                    <a:p>
                      <a:pPr marL="0" marR="0" algn="ctr">
                        <a:lnSpc>
                          <a:spcPct val="100000"/>
                        </a:lnSpc>
                        <a:spcAft>
                          <a:spcPts val="1000"/>
                        </a:spcAft>
                        <a:buNone/>
                        <a:tabLst>
                          <a:tab pos="885190" algn="l"/>
                        </a:tabLst>
                      </a:pPr>
                      <a:r>
                        <a:rPr lang="en-US" sz="3200" b="1" kern="100" dirty="0">
                          <a:effectLst/>
                        </a:rPr>
                        <a:t>Estimated FTE for </a:t>
                      </a:r>
                      <a:br>
                        <a:rPr lang="en-US" sz="3200" b="1" kern="100" dirty="0">
                          <a:effectLst/>
                        </a:rPr>
                      </a:br>
                      <a:r>
                        <a:rPr lang="en-US" sz="3200" b="1" kern="100" dirty="0">
                          <a:effectLst/>
                        </a:rPr>
                        <a:t>1000 Charts</a:t>
                      </a:r>
                      <a:endParaRPr lang="en-US" sz="3200" b="1" kern="100" dirty="0">
                        <a:effectLst/>
                        <a:latin typeface="Aptos" panose="020B0004020202020204" pitchFamily="34" charset="0"/>
                        <a:ea typeface="Aptos" panose="020B0004020202020204" pitchFamily="34" charset="0"/>
                        <a:cs typeface="Times New Roman" panose="02020603050405020304" pitchFamily="18" charset="0"/>
                      </a:endParaRPr>
                    </a:p>
                  </a:txBody>
                  <a:tcPr marL="6350" marR="6350" marT="6350" marB="0"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684969367"/>
                  </a:ext>
                </a:extLst>
              </a:tr>
              <a:tr h="1163005">
                <a:tc>
                  <a:txBody>
                    <a:bodyPr/>
                    <a:lstStyle/>
                    <a:p>
                      <a:pPr marL="0" marR="0" algn="ctr">
                        <a:lnSpc>
                          <a:spcPct val="100000"/>
                        </a:lnSpc>
                        <a:spcAft>
                          <a:spcPts val="1000"/>
                        </a:spcAft>
                        <a:buNone/>
                        <a:tabLst>
                          <a:tab pos="885190" algn="l"/>
                        </a:tabLst>
                      </a:pPr>
                      <a:r>
                        <a:rPr lang="en-US" sz="3200" kern="100" dirty="0">
                          <a:effectLst/>
                        </a:rPr>
                        <a:t>Chart Review</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50" marR="6350" marT="6350" marB="0"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solidFill>
                      <a:schemeClr val="accent3">
                        <a:lumMod val="20000"/>
                        <a:lumOff val="80000"/>
                      </a:schemeClr>
                    </a:solidFill>
                  </a:tcPr>
                </a:tc>
                <a:tc>
                  <a:txBody>
                    <a:bodyPr/>
                    <a:lstStyle/>
                    <a:p>
                      <a:pPr marL="0" marR="0" algn="ctr">
                        <a:lnSpc>
                          <a:spcPct val="100000"/>
                        </a:lnSpc>
                        <a:spcAft>
                          <a:spcPts val="1000"/>
                        </a:spcAft>
                        <a:buNone/>
                        <a:tabLst>
                          <a:tab pos="885190" algn="l"/>
                        </a:tabLst>
                      </a:pPr>
                      <a:r>
                        <a:rPr lang="en-US" sz="3200" kern="100" dirty="0">
                          <a:effectLst/>
                        </a:rPr>
                        <a:t>17 Charts, </a:t>
                      </a:r>
                      <a:br>
                        <a:rPr lang="en-US" sz="3200" kern="100" dirty="0">
                          <a:effectLst/>
                        </a:rPr>
                      </a:br>
                      <a:r>
                        <a:rPr lang="en-US" sz="3200" kern="100" dirty="0">
                          <a:effectLst/>
                        </a:rPr>
                        <a:t>85 Minutes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lnSpc>
                          <a:spcPct val="100000"/>
                        </a:lnSpc>
                        <a:spcAft>
                          <a:spcPts val="1000"/>
                        </a:spcAft>
                        <a:buNone/>
                        <a:tabLst>
                          <a:tab pos="885190" algn="l"/>
                        </a:tabLst>
                      </a:pPr>
                      <a:r>
                        <a:rPr lang="en-US" sz="3200" kern="100" dirty="0">
                          <a:effectLst/>
                        </a:rPr>
                        <a:t>5 Minutes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marL="0" marR="0" algn="ctr">
                        <a:lnSpc>
                          <a:spcPct val="100000"/>
                        </a:lnSpc>
                        <a:spcAft>
                          <a:spcPts val="1000"/>
                        </a:spcAft>
                        <a:buNone/>
                        <a:tabLst>
                          <a:tab pos="885190" algn="l"/>
                        </a:tabLst>
                      </a:pPr>
                      <a:r>
                        <a:rPr lang="en-US" sz="3200" kern="100" dirty="0">
                          <a:effectLst/>
                        </a:rPr>
                        <a:t>2.08</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690497688"/>
                  </a:ext>
                </a:extLst>
              </a:tr>
              <a:tr h="1166766">
                <a:tc>
                  <a:txBody>
                    <a:bodyPr/>
                    <a:lstStyle/>
                    <a:p>
                      <a:pPr marL="0" marR="0" algn="ctr">
                        <a:lnSpc>
                          <a:spcPct val="100000"/>
                        </a:lnSpc>
                        <a:spcAft>
                          <a:spcPts val="1000"/>
                        </a:spcAft>
                        <a:buNone/>
                        <a:tabLst>
                          <a:tab pos="885190" algn="l"/>
                        </a:tabLst>
                      </a:pPr>
                      <a:r>
                        <a:rPr lang="en-US" sz="3200" kern="100" dirty="0">
                          <a:effectLst/>
                        </a:rPr>
                        <a:t>ICD-10</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50" marR="6350" marT="6350" marB="0" anchor="ctr">
                    <a:lnR w="12700" cap="flat" cmpd="sng" algn="ctr">
                      <a:solidFill>
                        <a:schemeClr val="tx1"/>
                      </a:solidFill>
                      <a:prstDash val="solid"/>
                      <a:round/>
                      <a:headEnd type="none" w="med" len="med"/>
                      <a:tailEnd type="none" w="med" len="med"/>
                    </a:lnR>
                    <a:solidFill>
                      <a:schemeClr val="accent3">
                        <a:lumMod val="20000"/>
                        <a:lumOff val="80000"/>
                      </a:schemeClr>
                    </a:solidFill>
                  </a:tcPr>
                </a:tc>
                <a:tc>
                  <a:txBody>
                    <a:bodyPr/>
                    <a:lstStyle/>
                    <a:p>
                      <a:pPr marL="0" marR="0" algn="ctr">
                        <a:lnSpc>
                          <a:spcPct val="100000"/>
                        </a:lnSpc>
                        <a:spcAft>
                          <a:spcPts val="1000"/>
                        </a:spcAft>
                        <a:buNone/>
                        <a:tabLst>
                          <a:tab pos="885190" algn="l"/>
                        </a:tabLst>
                      </a:pPr>
                      <a:r>
                        <a:rPr lang="en-US" sz="3200" kern="100" dirty="0">
                          <a:effectLst/>
                        </a:rPr>
                        <a:t>65 Charts, </a:t>
                      </a:r>
                      <a:br>
                        <a:rPr lang="en-US" sz="3200" kern="100" dirty="0">
                          <a:effectLst/>
                        </a:rPr>
                      </a:br>
                      <a:r>
                        <a:rPr lang="en-US" sz="3200" kern="100" dirty="0">
                          <a:effectLst/>
                        </a:rPr>
                        <a:t>12 Minutes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gn="ctr">
                        <a:lnSpc>
                          <a:spcPct val="100000"/>
                        </a:lnSpc>
                        <a:spcAft>
                          <a:spcPts val="1000"/>
                        </a:spcAft>
                        <a:buNone/>
                        <a:tabLst>
                          <a:tab pos="885190" algn="l"/>
                        </a:tabLst>
                      </a:pPr>
                      <a:r>
                        <a:rPr lang="en-US" sz="3200" kern="100" dirty="0">
                          <a:effectLst/>
                        </a:rPr>
                        <a:t>11.4 Seconds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gn="ctr">
                        <a:lnSpc>
                          <a:spcPct val="100000"/>
                        </a:lnSpc>
                        <a:spcAft>
                          <a:spcPts val="1000"/>
                        </a:spcAft>
                        <a:buNone/>
                        <a:tabLst>
                          <a:tab pos="885190" algn="l"/>
                        </a:tabLst>
                      </a:pPr>
                      <a:r>
                        <a:rPr lang="en-US" sz="3200" kern="100" dirty="0">
                          <a:effectLst/>
                        </a:rPr>
                        <a:t>0.078</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2838227633"/>
                  </a:ext>
                </a:extLst>
              </a:tr>
              <a:tr h="589025">
                <a:tc>
                  <a:txBody>
                    <a:bodyPr/>
                    <a:lstStyle/>
                    <a:p>
                      <a:pPr marL="0" marR="0" algn="ctr">
                        <a:lnSpc>
                          <a:spcPct val="100000"/>
                        </a:lnSpc>
                        <a:spcAft>
                          <a:spcPts val="1000"/>
                        </a:spcAft>
                        <a:buNone/>
                        <a:tabLst>
                          <a:tab pos="885190" algn="l"/>
                        </a:tabLst>
                      </a:pPr>
                      <a:r>
                        <a:rPr lang="en-US" sz="3200" kern="100" dirty="0">
                          <a:effectLst/>
                        </a:rPr>
                        <a:t>LLM</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350" marR="6350" marT="6350" marB="0" anchor="ctr">
                    <a:lnR w="12700" cap="flat" cmpd="sng" algn="ctr">
                      <a:solidFill>
                        <a:schemeClr val="tx1"/>
                      </a:solidFill>
                      <a:prstDash val="solid"/>
                      <a:round/>
                      <a:headEnd type="none" w="med" len="med"/>
                      <a:tailEnd type="none" w="med" len="med"/>
                    </a:lnR>
                    <a:solidFill>
                      <a:schemeClr val="accent3">
                        <a:lumMod val="20000"/>
                        <a:lumOff val="80000"/>
                      </a:schemeClr>
                    </a:solidFill>
                  </a:tcPr>
                </a:tc>
                <a:tc>
                  <a:txBody>
                    <a:bodyPr/>
                    <a:lstStyle/>
                    <a:p>
                      <a:pPr marL="0" marR="0" algn="ctr">
                        <a:lnSpc>
                          <a:spcPct val="100000"/>
                        </a:lnSpc>
                        <a:spcAft>
                          <a:spcPts val="1000"/>
                        </a:spcAft>
                        <a:buNone/>
                        <a:tabLst>
                          <a:tab pos="885190" algn="l"/>
                        </a:tabLst>
                      </a:pPr>
                      <a:r>
                        <a:rPr lang="en-US" sz="3200" kern="100" dirty="0">
                          <a:effectLst/>
                        </a:rPr>
                        <a:t>65 Charts, </a:t>
                      </a:r>
                      <a:br>
                        <a:rPr lang="en-US" sz="3200" kern="100" dirty="0">
                          <a:effectLst/>
                        </a:rPr>
                      </a:br>
                      <a:r>
                        <a:rPr lang="en-US" sz="3200" kern="100" dirty="0">
                          <a:effectLst/>
                        </a:rPr>
                        <a:t>3 Minutes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gn="ctr">
                        <a:lnSpc>
                          <a:spcPct val="100000"/>
                        </a:lnSpc>
                        <a:spcAft>
                          <a:spcPts val="1000"/>
                        </a:spcAft>
                        <a:buNone/>
                        <a:tabLst>
                          <a:tab pos="885190" algn="l"/>
                        </a:tabLst>
                      </a:pPr>
                      <a:r>
                        <a:rPr lang="en-US" sz="3200" kern="100" dirty="0">
                          <a:effectLst/>
                        </a:rPr>
                        <a:t>2.76 Seconds</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tcPr>
                </a:tc>
                <a:tc>
                  <a:txBody>
                    <a:bodyPr/>
                    <a:lstStyle/>
                    <a:p>
                      <a:pPr marL="0" marR="0" algn="ctr">
                        <a:lnSpc>
                          <a:spcPct val="100000"/>
                        </a:lnSpc>
                        <a:spcAft>
                          <a:spcPts val="1000"/>
                        </a:spcAft>
                        <a:buNone/>
                        <a:tabLst>
                          <a:tab pos="885190" algn="l"/>
                        </a:tabLst>
                      </a:pPr>
                      <a:r>
                        <a:rPr lang="en-US" sz="3200" kern="100" dirty="0">
                          <a:effectLst/>
                        </a:rPr>
                        <a:t>0.019</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tcPr>
                </a:tc>
                <a:extLst>
                  <a:ext uri="{0D108BD9-81ED-4DB2-BD59-A6C34878D82A}">
                    <a16:rowId xmlns:a16="http://schemas.microsoft.com/office/drawing/2014/main" val="1393649588"/>
                  </a:ext>
                </a:extLst>
              </a:tr>
            </a:tbl>
          </a:graphicData>
        </a:graphic>
      </p:graphicFrame>
      <p:sp>
        <p:nvSpPr>
          <p:cNvPr id="19" name="TextBox 18">
            <a:extLst>
              <a:ext uri="{FF2B5EF4-FFF2-40B4-BE49-F238E27FC236}">
                <a16:creationId xmlns:a16="http://schemas.microsoft.com/office/drawing/2014/main" id="{C7ABFE92-51A4-04EB-07D1-905780BABA28}"/>
              </a:ext>
            </a:extLst>
          </p:cNvPr>
          <p:cNvSpPr txBox="1"/>
          <p:nvPr/>
        </p:nvSpPr>
        <p:spPr>
          <a:xfrm>
            <a:off x="26930406" y="23947053"/>
            <a:ext cx="5511800" cy="4801314"/>
          </a:xfrm>
          <a:prstGeom prst="rect">
            <a:avLst/>
          </a:prstGeom>
          <a:noFill/>
        </p:spPr>
        <p:txBody>
          <a:bodyPr wrap="square" rtlCol="0">
            <a:spAutoFit/>
          </a:bodyPr>
          <a:lstStyle/>
          <a:p>
            <a:r>
              <a:rPr lang="en-US" sz="2400" b="1" dirty="0">
                <a:solidFill>
                  <a:schemeClr val="bg1"/>
                </a:solidFill>
              </a:rPr>
              <a:t>Table 2. Time Estimate for Each Audit Method. </a:t>
            </a:r>
            <a:r>
              <a:rPr lang="en-US" sz="2400" dirty="0">
                <a:solidFill>
                  <a:schemeClr val="bg1"/>
                </a:solidFill>
              </a:rPr>
              <a:t>The time to complete a set number of charts was measured, rounded to the nearest minute. The time per chart was assumed to be equal within each audit method. Full-Time Equivalents (FTE) were assumed to be 40 hours per week. ICD-10: International Classification of Diseases, 10</a:t>
            </a:r>
            <a:r>
              <a:rPr lang="en-US" sz="2400" baseline="30000" dirty="0">
                <a:solidFill>
                  <a:schemeClr val="bg1"/>
                </a:solidFill>
              </a:rPr>
              <a:t>th</a:t>
            </a:r>
            <a:r>
              <a:rPr lang="en-US" sz="2400" dirty="0">
                <a:solidFill>
                  <a:schemeClr val="bg1"/>
                </a:solidFill>
              </a:rPr>
              <a:t> revision. LLM: Large Language Model</a:t>
            </a:r>
          </a:p>
          <a:p>
            <a:endParaRPr lang="en-US" dirty="0">
              <a:solidFill>
                <a:schemeClr val="bg1"/>
              </a:solidFill>
            </a:endParaRPr>
          </a:p>
        </p:txBody>
      </p:sp>
      <p:sp>
        <p:nvSpPr>
          <p:cNvPr id="21" name="TextBox 20">
            <a:extLst>
              <a:ext uri="{FF2B5EF4-FFF2-40B4-BE49-F238E27FC236}">
                <a16:creationId xmlns:a16="http://schemas.microsoft.com/office/drawing/2014/main" id="{85349679-5923-2048-C25D-CB4C664D209F}"/>
              </a:ext>
            </a:extLst>
          </p:cNvPr>
          <p:cNvSpPr txBox="1"/>
          <p:nvPr/>
        </p:nvSpPr>
        <p:spPr>
          <a:xfrm>
            <a:off x="11624964" y="21155354"/>
            <a:ext cx="10104210" cy="2677656"/>
          </a:xfrm>
          <a:prstGeom prst="rect">
            <a:avLst/>
          </a:prstGeom>
          <a:noFill/>
        </p:spPr>
        <p:txBody>
          <a:bodyPr wrap="square" rtlCol="0">
            <a:spAutoFit/>
          </a:bodyPr>
          <a:lstStyle/>
          <a:p>
            <a:r>
              <a:rPr lang="en-US" sz="2400" b="1" dirty="0">
                <a:solidFill>
                  <a:schemeClr val="bg1"/>
                </a:solidFill>
              </a:rPr>
              <a:t>Figure 1. Performance Results from Large Language Model Prompts Compared to ICD-10 Codes and ICD-10 Codes and Mandatory Indications</a:t>
            </a:r>
            <a:r>
              <a:rPr lang="en-US" sz="2400" dirty="0">
                <a:solidFill>
                  <a:schemeClr val="bg1"/>
                </a:solidFill>
              </a:rPr>
              <a:t>. Each final prompt is represented as an orange dot, reflecting its individual specificity and sensitivity. ICD-10 and ICD-10 + Mandatory Indications (ICD-10 + Mand) are shown in light blue and navy blue, respectively, on the figure for performance comparison. </a:t>
            </a:r>
            <a:endParaRPr lang="en-US" dirty="0">
              <a:solidFill>
                <a:schemeClr val="bg1"/>
              </a:solidFill>
            </a:endParaRPr>
          </a:p>
        </p:txBody>
      </p:sp>
      <p:sp>
        <p:nvSpPr>
          <p:cNvPr id="23" name="TextBox 22">
            <a:extLst>
              <a:ext uri="{FF2B5EF4-FFF2-40B4-BE49-F238E27FC236}">
                <a16:creationId xmlns:a16="http://schemas.microsoft.com/office/drawing/2014/main" id="{B179E9F6-5B51-FFA6-1CDD-A3893034D218}"/>
              </a:ext>
            </a:extLst>
          </p:cNvPr>
          <p:cNvSpPr txBox="1"/>
          <p:nvPr/>
        </p:nvSpPr>
        <p:spPr>
          <a:xfrm>
            <a:off x="22162027" y="21155354"/>
            <a:ext cx="10777836" cy="1200329"/>
          </a:xfrm>
          <a:prstGeom prst="rect">
            <a:avLst/>
          </a:prstGeom>
          <a:noFill/>
        </p:spPr>
        <p:txBody>
          <a:bodyPr wrap="square" rtlCol="0">
            <a:spAutoFit/>
          </a:bodyPr>
          <a:lstStyle/>
          <a:p>
            <a:r>
              <a:rPr lang="en-US" sz="2400" b="1" dirty="0">
                <a:solidFill>
                  <a:schemeClr val="bg1"/>
                </a:solidFill>
              </a:rPr>
              <a:t>Figure 2. Performance Results from Large Language Model Prompts on the Validation Dataset</a:t>
            </a:r>
            <a:r>
              <a:rPr lang="en-US" sz="2400" dirty="0">
                <a:solidFill>
                  <a:schemeClr val="bg1"/>
                </a:solidFill>
              </a:rPr>
              <a:t>. Each final prompt is represented as an orange dot, reflecting its individual specificity and sensitivity.</a:t>
            </a:r>
            <a:endParaRPr lang="en-US" dirty="0">
              <a:solidFill>
                <a:schemeClr val="bg1"/>
              </a:solidFill>
            </a:endParaRPr>
          </a:p>
        </p:txBody>
      </p:sp>
      <p:grpSp>
        <p:nvGrpSpPr>
          <p:cNvPr id="24" name="Group 23">
            <a:extLst>
              <a:ext uri="{FF2B5EF4-FFF2-40B4-BE49-F238E27FC236}">
                <a16:creationId xmlns:a16="http://schemas.microsoft.com/office/drawing/2014/main" id="{044FD068-5172-A24B-6EBC-37CA23E668A1}"/>
              </a:ext>
            </a:extLst>
          </p:cNvPr>
          <p:cNvGrpSpPr/>
          <p:nvPr/>
        </p:nvGrpSpPr>
        <p:grpSpPr>
          <a:xfrm>
            <a:off x="-1363005" y="18150840"/>
            <a:ext cx="13619701" cy="14631990"/>
            <a:chOff x="7315200" y="1402080"/>
            <a:chExt cx="24597360" cy="19806920"/>
          </a:xfrm>
        </p:grpSpPr>
        <p:grpSp>
          <p:nvGrpSpPr>
            <p:cNvPr id="25" name="Group 24">
              <a:extLst>
                <a:ext uri="{FF2B5EF4-FFF2-40B4-BE49-F238E27FC236}">
                  <a16:creationId xmlns:a16="http://schemas.microsoft.com/office/drawing/2014/main" id="{7A2BCEE6-D7EA-EE40-5036-1FF4360B60C7}"/>
                </a:ext>
              </a:extLst>
            </p:cNvPr>
            <p:cNvGrpSpPr/>
            <p:nvPr/>
          </p:nvGrpSpPr>
          <p:grpSpPr>
            <a:xfrm>
              <a:off x="7315200" y="1402080"/>
              <a:ext cx="24597360" cy="19806920"/>
              <a:chOff x="7315200" y="1402080"/>
              <a:chExt cx="29260800" cy="23130488"/>
            </a:xfrm>
          </p:grpSpPr>
          <p:grpSp>
            <p:nvGrpSpPr>
              <p:cNvPr id="31" name="Group 30">
                <a:extLst>
                  <a:ext uri="{FF2B5EF4-FFF2-40B4-BE49-F238E27FC236}">
                    <a16:creationId xmlns:a16="http://schemas.microsoft.com/office/drawing/2014/main" id="{D1BB10BA-4BFB-191E-EDAE-8AEB77BCC052}"/>
                  </a:ext>
                </a:extLst>
              </p:cNvPr>
              <p:cNvGrpSpPr/>
              <p:nvPr/>
            </p:nvGrpSpPr>
            <p:grpSpPr>
              <a:xfrm>
                <a:off x="7315200" y="1402080"/>
                <a:ext cx="29260800" cy="23130488"/>
                <a:chOff x="7315200" y="6705600"/>
                <a:chExt cx="29260800" cy="23130488"/>
              </a:xfrm>
            </p:grpSpPr>
            <p:graphicFrame>
              <p:nvGraphicFramePr>
                <p:cNvPr id="35" name="Diagram 34">
                  <a:extLst>
                    <a:ext uri="{FF2B5EF4-FFF2-40B4-BE49-F238E27FC236}">
                      <a16:creationId xmlns:a16="http://schemas.microsoft.com/office/drawing/2014/main" id="{DEF4359C-C28A-B92F-CF1C-413F08B50575}"/>
                    </a:ext>
                  </a:extLst>
                </p:cNvPr>
                <p:cNvGraphicFramePr/>
                <p:nvPr>
                  <p:extLst>
                    <p:ext uri="{D42A27DB-BD31-4B8C-83A1-F6EECF244321}">
                      <p14:modId xmlns:p14="http://schemas.microsoft.com/office/powerpoint/2010/main" val="2076462406"/>
                    </p:ext>
                  </p:extLst>
                </p:nvPr>
              </p:nvGraphicFramePr>
              <p:xfrm>
                <a:off x="7315200" y="6705600"/>
                <a:ext cx="29260800" cy="2313048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36" name="Graphic 35" descr="Users with solid fill">
                  <a:extLst>
                    <a:ext uri="{FF2B5EF4-FFF2-40B4-BE49-F238E27FC236}">
                      <a16:creationId xmlns:a16="http://schemas.microsoft.com/office/drawing/2014/main" id="{2F012A4C-C172-8249-F454-154DC4298BE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1313160" y="6705600"/>
                  <a:ext cx="4255782" cy="3615692"/>
                </a:xfrm>
                <a:prstGeom prst="rect">
                  <a:avLst/>
                </a:prstGeom>
              </p:spPr>
            </p:pic>
            <p:pic>
              <p:nvPicPr>
                <p:cNvPr id="37" name="Graphic 36" descr="List with solid fill">
                  <a:extLst>
                    <a:ext uri="{FF2B5EF4-FFF2-40B4-BE49-F238E27FC236}">
                      <a16:creationId xmlns:a16="http://schemas.microsoft.com/office/drawing/2014/main" id="{8E7333A9-140B-1114-0057-F1569CA81AE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1456923" y="11752784"/>
                  <a:ext cx="4112019" cy="3199800"/>
                </a:xfrm>
                <a:prstGeom prst="rect">
                  <a:avLst/>
                </a:prstGeom>
              </p:spPr>
            </p:pic>
            <p:pic>
              <p:nvPicPr>
                <p:cNvPr id="38" name="Graphic 37" descr="Closed book with solid fill">
                  <a:extLst>
                    <a:ext uri="{FF2B5EF4-FFF2-40B4-BE49-F238E27FC236}">
                      <a16:creationId xmlns:a16="http://schemas.microsoft.com/office/drawing/2014/main" id="{A51E3453-1F4B-8D99-CEB4-ABFB8057276C}"/>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1565244" y="16670944"/>
                  <a:ext cx="4003698" cy="3199800"/>
                </a:xfrm>
                <a:prstGeom prst="rect">
                  <a:avLst/>
                </a:prstGeom>
              </p:spPr>
            </p:pic>
          </p:grpSp>
          <p:pic>
            <p:nvPicPr>
              <p:cNvPr id="34" name="Graphic 33" descr="Barcode with solid fill">
                <a:extLst>
                  <a:ext uri="{FF2B5EF4-FFF2-40B4-BE49-F238E27FC236}">
                    <a16:creationId xmlns:a16="http://schemas.microsoft.com/office/drawing/2014/main" id="{AFDC31D6-6AD3-F995-6D15-6F07BD7D93B5}"/>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1511085" y="16187790"/>
                <a:ext cx="4003696" cy="3199800"/>
              </a:xfrm>
              <a:prstGeom prst="rect">
                <a:avLst/>
              </a:prstGeom>
            </p:spPr>
          </p:pic>
        </p:grpSp>
        <p:pic>
          <p:nvPicPr>
            <p:cNvPr id="30" name="Graphic 29" descr="Blockchain with solid fill">
              <a:extLst>
                <a:ext uri="{FF2B5EF4-FFF2-40B4-BE49-F238E27FC236}">
                  <a16:creationId xmlns:a16="http://schemas.microsoft.com/office/drawing/2014/main" id="{2CD37B9C-918D-9889-50DA-1C7FF1EE4768}"/>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10872120" y="18088505"/>
              <a:ext cx="3306099" cy="2570815"/>
            </a:xfrm>
            <a:prstGeom prst="rect">
              <a:avLst/>
            </a:prstGeom>
          </p:spPr>
        </p:pic>
      </p:grpSp>
      <p:graphicFrame>
        <p:nvGraphicFramePr>
          <p:cNvPr id="39" name="Table 38">
            <a:extLst>
              <a:ext uri="{FF2B5EF4-FFF2-40B4-BE49-F238E27FC236}">
                <a16:creationId xmlns:a16="http://schemas.microsoft.com/office/drawing/2014/main" id="{FFE44D1C-A1F9-627D-43E3-94DE530CA870}"/>
              </a:ext>
            </a:extLst>
          </p:cNvPr>
          <p:cNvGraphicFramePr>
            <a:graphicFrameLocks noGrp="1"/>
          </p:cNvGraphicFramePr>
          <p:nvPr>
            <p:extLst>
              <p:ext uri="{D42A27DB-BD31-4B8C-83A1-F6EECF244321}">
                <p14:modId xmlns:p14="http://schemas.microsoft.com/office/powerpoint/2010/main" val="1957713626"/>
              </p:ext>
            </p:extLst>
          </p:nvPr>
        </p:nvGraphicFramePr>
        <p:xfrm>
          <a:off x="33517956" y="5927920"/>
          <a:ext cx="9795150" cy="8724904"/>
        </p:xfrm>
        <a:graphic>
          <a:graphicData uri="http://schemas.openxmlformats.org/drawingml/2006/table">
            <a:tbl>
              <a:tblPr firstRow="1" firstCol="1" bandRow="1">
                <a:tableStyleId>{7DF18680-E054-41AD-8BC1-D1AEF772440D}</a:tableStyleId>
              </a:tblPr>
              <a:tblGrid>
                <a:gridCol w="4111544">
                  <a:extLst>
                    <a:ext uri="{9D8B030D-6E8A-4147-A177-3AD203B41FA5}">
                      <a16:colId xmlns:a16="http://schemas.microsoft.com/office/drawing/2014/main" val="3526962076"/>
                    </a:ext>
                  </a:extLst>
                </a:gridCol>
                <a:gridCol w="2902267">
                  <a:extLst>
                    <a:ext uri="{9D8B030D-6E8A-4147-A177-3AD203B41FA5}">
                      <a16:colId xmlns:a16="http://schemas.microsoft.com/office/drawing/2014/main" val="85179246"/>
                    </a:ext>
                  </a:extLst>
                </a:gridCol>
                <a:gridCol w="2781339">
                  <a:extLst>
                    <a:ext uri="{9D8B030D-6E8A-4147-A177-3AD203B41FA5}">
                      <a16:colId xmlns:a16="http://schemas.microsoft.com/office/drawing/2014/main" val="1598461576"/>
                    </a:ext>
                  </a:extLst>
                </a:gridCol>
              </a:tblGrid>
              <a:tr h="215900">
                <a:tc>
                  <a:txBody>
                    <a:bodyPr/>
                    <a:lstStyle/>
                    <a:p>
                      <a:pPr marL="0" marR="0">
                        <a:lnSpc>
                          <a:spcPct val="115000"/>
                        </a:lnSpc>
                        <a:spcAft>
                          <a:spcPts val="1000"/>
                        </a:spcAft>
                        <a:buNone/>
                      </a:pPr>
                      <a:r>
                        <a:rPr lang="en-US" sz="3200" kern="100" dirty="0">
                          <a:solidFill>
                            <a:srgbClr val="0D0D0D"/>
                          </a:solidFill>
                          <a:effectLst/>
                        </a:rPr>
                        <a:t> </a:t>
                      </a:r>
                      <a:endParaRPr lang="en-US" sz="3200" kern="100" dirty="0">
                        <a:solidFill>
                          <a:srgbClr val="0D0D0D"/>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dirty="0">
                          <a:solidFill>
                            <a:srgbClr val="0D0D0D"/>
                          </a:solidFill>
                          <a:effectLst/>
                        </a:rPr>
                        <a:t>Training Dataset</a:t>
                      </a:r>
                      <a:endParaRPr lang="en-US" sz="3200" kern="100" dirty="0">
                        <a:solidFill>
                          <a:srgbClr val="0D0D0D"/>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dirty="0">
                          <a:solidFill>
                            <a:srgbClr val="0D0D0D"/>
                          </a:solidFill>
                          <a:effectLst/>
                        </a:rPr>
                        <a:t>Validation Dataset</a:t>
                      </a:r>
                      <a:endParaRPr lang="en-US" sz="3200" kern="100" dirty="0">
                        <a:solidFill>
                          <a:srgbClr val="0D0D0D"/>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12706514"/>
                  </a:ext>
                </a:extLst>
              </a:tr>
              <a:tr h="201930">
                <a:tc>
                  <a:txBody>
                    <a:bodyPr/>
                    <a:lstStyle/>
                    <a:p>
                      <a:pPr marL="0" marR="0" algn="ctr">
                        <a:lnSpc>
                          <a:spcPct val="115000"/>
                        </a:lnSpc>
                        <a:spcAft>
                          <a:spcPts val="1000"/>
                        </a:spcAft>
                        <a:buNone/>
                      </a:pPr>
                      <a:r>
                        <a:rPr lang="en-US" sz="3200" kern="100" dirty="0">
                          <a:solidFill>
                            <a:srgbClr val="0D0D0D"/>
                          </a:solidFill>
                          <a:effectLst/>
                        </a:rPr>
                        <a:t>Sample Size</a:t>
                      </a:r>
                      <a:endParaRPr lang="en-US" sz="3200" kern="100" dirty="0">
                        <a:solidFill>
                          <a:srgbClr val="0D0D0D"/>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dirty="0">
                          <a:effectLst/>
                        </a:rPr>
                        <a:t>325</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a:effectLst/>
                        </a:rPr>
                        <a:t>65</a:t>
                      </a:r>
                      <a:endParaRPr lang="en-US" sz="3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42285932"/>
                  </a:ext>
                </a:extLst>
              </a:tr>
              <a:tr h="222250">
                <a:tc>
                  <a:txBody>
                    <a:bodyPr/>
                    <a:lstStyle/>
                    <a:p>
                      <a:pPr marL="0" marR="0" algn="ctr">
                        <a:lnSpc>
                          <a:spcPct val="115000"/>
                        </a:lnSpc>
                        <a:spcAft>
                          <a:spcPts val="1000"/>
                        </a:spcAft>
                        <a:buNone/>
                      </a:pPr>
                      <a:r>
                        <a:rPr lang="en-US" sz="3200" kern="100" dirty="0">
                          <a:solidFill>
                            <a:srgbClr val="0D0D0D"/>
                          </a:solidFill>
                          <a:effectLst/>
                        </a:rPr>
                        <a:t>Female</a:t>
                      </a:r>
                      <a:br>
                        <a:rPr lang="en-US" sz="3200" kern="100" dirty="0">
                          <a:solidFill>
                            <a:srgbClr val="0D0D0D"/>
                          </a:solidFill>
                          <a:effectLst/>
                        </a:rPr>
                      </a:br>
                      <a:r>
                        <a:rPr lang="en-US" sz="3200" kern="100" dirty="0">
                          <a:solidFill>
                            <a:srgbClr val="0D0D0D"/>
                          </a:solidFill>
                          <a:effectLst/>
                        </a:rPr>
                        <a:t>no. (%)</a:t>
                      </a:r>
                      <a:endParaRPr lang="en-US" sz="3200" kern="100" dirty="0">
                        <a:solidFill>
                          <a:srgbClr val="0D0D0D"/>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dirty="0">
                          <a:effectLst/>
                        </a:rPr>
                        <a:t>207 (63.7%)</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a:effectLst/>
                        </a:rPr>
                        <a:t>44 (67.7%)</a:t>
                      </a:r>
                      <a:endParaRPr lang="en-US" sz="3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62814641"/>
                  </a:ext>
                </a:extLst>
              </a:tr>
              <a:tr h="222250">
                <a:tc>
                  <a:txBody>
                    <a:bodyPr/>
                    <a:lstStyle/>
                    <a:p>
                      <a:pPr marL="0" marR="0" algn="ctr">
                        <a:lnSpc>
                          <a:spcPct val="115000"/>
                        </a:lnSpc>
                        <a:spcAft>
                          <a:spcPts val="1000"/>
                        </a:spcAft>
                        <a:buNone/>
                      </a:pPr>
                      <a:r>
                        <a:rPr lang="en-US" sz="3200" kern="100" dirty="0">
                          <a:solidFill>
                            <a:srgbClr val="0D0D0D"/>
                          </a:solidFill>
                          <a:effectLst/>
                        </a:rPr>
                        <a:t>Non-White </a:t>
                      </a:r>
                      <a:br>
                        <a:rPr lang="en-US" sz="3200" kern="100" dirty="0">
                          <a:solidFill>
                            <a:srgbClr val="0D0D0D"/>
                          </a:solidFill>
                          <a:effectLst/>
                        </a:rPr>
                      </a:br>
                      <a:r>
                        <a:rPr lang="en-US" sz="3200" kern="100" dirty="0">
                          <a:solidFill>
                            <a:srgbClr val="0D0D0D"/>
                          </a:solidFill>
                          <a:effectLst/>
                        </a:rPr>
                        <a:t>no. (%)</a:t>
                      </a:r>
                      <a:endParaRPr lang="en-US" sz="3200" kern="100" dirty="0">
                        <a:solidFill>
                          <a:srgbClr val="0D0D0D"/>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dirty="0">
                          <a:effectLst/>
                        </a:rPr>
                        <a:t>99 (30.5%)</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a:effectLst/>
                        </a:rPr>
                        <a:t>15 (23.1%)</a:t>
                      </a:r>
                      <a:endParaRPr lang="en-US" sz="3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201299661"/>
                  </a:ext>
                </a:extLst>
              </a:tr>
              <a:tr h="222250">
                <a:tc>
                  <a:txBody>
                    <a:bodyPr/>
                    <a:lstStyle/>
                    <a:p>
                      <a:pPr marL="0" marR="0" algn="ctr">
                        <a:lnSpc>
                          <a:spcPct val="115000"/>
                        </a:lnSpc>
                        <a:spcAft>
                          <a:spcPts val="1000"/>
                        </a:spcAft>
                        <a:buNone/>
                      </a:pPr>
                      <a:r>
                        <a:rPr lang="en-US" sz="3200" kern="100" dirty="0">
                          <a:solidFill>
                            <a:srgbClr val="0D0D0D"/>
                          </a:solidFill>
                          <a:effectLst/>
                        </a:rPr>
                        <a:t>Age </a:t>
                      </a:r>
                      <a:br>
                        <a:rPr lang="en-US" sz="3200" kern="100" dirty="0">
                          <a:solidFill>
                            <a:srgbClr val="0D0D0D"/>
                          </a:solidFill>
                          <a:effectLst/>
                        </a:rPr>
                      </a:br>
                      <a:r>
                        <a:rPr lang="en-US" sz="3200" kern="100" dirty="0">
                          <a:solidFill>
                            <a:srgbClr val="0D0D0D"/>
                          </a:solidFill>
                          <a:effectLst/>
                        </a:rPr>
                        <a:t>median (IQR)</a:t>
                      </a:r>
                      <a:endParaRPr lang="en-US" sz="3200" kern="100" dirty="0">
                        <a:solidFill>
                          <a:srgbClr val="0D0D0D"/>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dirty="0">
                          <a:effectLst/>
                        </a:rPr>
                        <a:t>37 (27,52)</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dirty="0">
                          <a:effectLst/>
                        </a:rPr>
                        <a:t>40 (29, 59)</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787590651"/>
                  </a:ext>
                </a:extLst>
              </a:tr>
              <a:tr h="391160">
                <a:tc>
                  <a:txBody>
                    <a:bodyPr/>
                    <a:lstStyle/>
                    <a:p>
                      <a:pPr marL="0" marR="0" algn="ctr">
                        <a:lnSpc>
                          <a:spcPct val="115000"/>
                        </a:lnSpc>
                        <a:spcAft>
                          <a:spcPts val="1000"/>
                        </a:spcAft>
                        <a:buNone/>
                      </a:pPr>
                      <a:r>
                        <a:rPr lang="en-US" sz="3200" kern="100" dirty="0">
                          <a:solidFill>
                            <a:srgbClr val="0D0D0D"/>
                          </a:solidFill>
                          <a:effectLst/>
                        </a:rPr>
                        <a:t>Charlson Comorbidity Index</a:t>
                      </a:r>
                      <a:br>
                        <a:rPr lang="en-US" sz="3200" kern="100" dirty="0">
                          <a:solidFill>
                            <a:srgbClr val="0D0D0D"/>
                          </a:solidFill>
                          <a:effectLst/>
                        </a:rPr>
                      </a:br>
                      <a:r>
                        <a:rPr lang="en-US" sz="3200" kern="100" dirty="0">
                          <a:solidFill>
                            <a:srgbClr val="0D0D0D"/>
                          </a:solidFill>
                          <a:effectLst/>
                        </a:rPr>
                        <a:t>median (IQR)</a:t>
                      </a:r>
                      <a:endParaRPr lang="en-US" sz="3200" kern="100" dirty="0">
                        <a:solidFill>
                          <a:srgbClr val="0D0D0D"/>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dirty="0">
                          <a:effectLst/>
                        </a:rPr>
                        <a:t>0 (0, 2)</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dirty="0">
                          <a:effectLst/>
                        </a:rPr>
                        <a:t>0 (0, 2)</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97135345"/>
                  </a:ext>
                </a:extLst>
              </a:tr>
              <a:tr h="222250">
                <a:tc>
                  <a:txBody>
                    <a:bodyPr/>
                    <a:lstStyle/>
                    <a:p>
                      <a:pPr marL="0" marR="0" algn="ctr">
                        <a:lnSpc>
                          <a:spcPct val="115000"/>
                        </a:lnSpc>
                        <a:spcAft>
                          <a:spcPts val="1000"/>
                        </a:spcAft>
                        <a:buNone/>
                      </a:pPr>
                      <a:r>
                        <a:rPr lang="en-US" sz="3200" kern="100" dirty="0">
                          <a:solidFill>
                            <a:srgbClr val="0D0D0D"/>
                          </a:solidFill>
                          <a:effectLst/>
                        </a:rPr>
                        <a:t>Hosp: Academic </a:t>
                      </a:r>
                      <a:br>
                        <a:rPr lang="en-US" sz="3200" kern="100" dirty="0">
                          <a:solidFill>
                            <a:srgbClr val="0D0D0D"/>
                          </a:solidFill>
                          <a:effectLst/>
                        </a:rPr>
                      </a:br>
                      <a:r>
                        <a:rPr lang="en-US" sz="3200" kern="100" dirty="0">
                          <a:solidFill>
                            <a:srgbClr val="0D0D0D"/>
                          </a:solidFill>
                          <a:effectLst/>
                        </a:rPr>
                        <a:t>no. (%)</a:t>
                      </a:r>
                      <a:endParaRPr lang="en-US" sz="3200" kern="100" dirty="0">
                        <a:solidFill>
                          <a:srgbClr val="0D0D0D"/>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dirty="0">
                          <a:effectLst/>
                        </a:rPr>
                        <a:t>128 (39.4%)</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dirty="0">
                          <a:effectLst/>
                        </a:rPr>
                        <a:t>20 (30.8%)</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951960000"/>
                  </a:ext>
                </a:extLst>
              </a:tr>
              <a:tr h="222250">
                <a:tc>
                  <a:txBody>
                    <a:bodyPr/>
                    <a:lstStyle/>
                    <a:p>
                      <a:pPr marL="0" marR="0" algn="ctr">
                        <a:lnSpc>
                          <a:spcPct val="115000"/>
                        </a:lnSpc>
                        <a:spcAft>
                          <a:spcPts val="1000"/>
                        </a:spcAft>
                        <a:buNone/>
                      </a:pPr>
                      <a:r>
                        <a:rPr lang="en-US" sz="3200" kern="100" dirty="0">
                          <a:solidFill>
                            <a:srgbClr val="0D0D0D"/>
                          </a:solidFill>
                          <a:effectLst/>
                        </a:rPr>
                        <a:t>URI Only </a:t>
                      </a:r>
                      <a:br>
                        <a:rPr lang="en-US" sz="3200" kern="100" dirty="0">
                          <a:solidFill>
                            <a:srgbClr val="0D0D0D"/>
                          </a:solidFill>
                          <a:effectLst/>
                        </a:rPr>
                      </a:br>
                      <a:r>
                        <a:rPr lang="en-US" sz="3200" kern="100" dirty="0">
                          <a:solidFill>
                            <a:srgbClr val="0D0D0D"/>
                          </a:solidFill>
                          <a:effectLst/>
                        </a:rPr>
                        <a:t>no. (%)</a:t>
                      </a:r>
                      <a:endParaRPr lang="en-US" sz="3200" kern="100" dirty="0">
                        <a:solidFill>
                          <a:srgbClr val="0D0D0D"/>
                        </a:solidFill>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a:effectLst/>
                        </a:rPr>
                        <a:t>252 (77.5%)</a:t>
                      </a:r>
                      <a:endParaRPr lang="en-US" sz="3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gn="ctr">
                        <a:lnSpc>
                          <a:spcPct val="115000"/>
                        </a:lnSpc>
                        <a:spcAft>
                          <a:spcPts val="1000"/>
                        </a:spcAft>
                        <a:buNone/>
                      </a:pPr>
                      <a:r>
                        <a:rPr lang="en-US" sz="3200" kern="100" dirty="0">
                          <a:effectLst/>
                        </a:rPr>
                        <a:t>50 (76.9%) </a:t>
                      </a:r>
                      <a:endParaRPr lang="en-US" sz="3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28538331"/>
                  </a:ext>
                </a:extLst>
              </a:tr>
            </a:tbl>
          </a:graphicData>
        </a:graphic>
      </p:graphicFrame>
      <p:sp>
        <p:nvSpPr>
          <p:cNvPr id="43" name="TextBox 42">
            <a:extLst>
              <a:ext uri="{FF2B5EF4-FFF2-40B4-BE49-F238E27FC236}">
                <a16:creationId xmlns:a16="http://schemas.microsoft.com/office/drawing/2014/main" id="{103282FE-0A82-5896-77C3-3F3D68C1F691}"/>
              </a:ext>
            </a:extLst>
          </p:cNvPr>
          <p:cNvSpPr txBox="1"/>
          <p:nvPr/>
        </p:nvSpPr>
        <p:spPr>
          <a:xfrm>
            <a:off x="33517956" y="14051727"/>
            <a:ext cx="10072301" cy="3497176"/>
          </a:xfrm>
          <a:prstGeom prst="rect">
            <a:avLst/>
          </a:prstGeom>
          <a:noFill/>
        </p:spPr>
        <p:txBody>
          <a:bodyPr wrap="square">
            <a:spAutoFit/>
          </a:bodyPr>
          <a:lstStyle/>
          <a:p>
            <a:pPr marL="0" marR="0">
              <a:lnSpc>
                <a:spcPct val="200000"/>
              </a:lnSpc>
              <a:spcAft>
                <a:spcPts val="1000"/>
              </a:spcAft>
              <a:buNone/>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6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Aft>
                <a:spcPts val="1000"/>
              </a:spcAft>
              <a:buNone/>
            </a:pPr>
            <a:r>
              <a:rPr lang="en-US" sz="2400" b="1" dirty="0">
                <a:solidFill>
                  <a:srgbClr val="000000"/>
                </a:solidFill>
                <a:effectLst/>
                <a:ea typeface="Times New Roman" panose="02020603050405020304" pitchFamily="18" charset="0"/>
                <a:cs typeface="Times New Roman" panose="02020603050405020304" pitchFamily="18" charset="0"/>
              </a:rPr>
              <a:t>Table 1.</a:t>
            </a:r>
            <a:r>
              <a:rPr lang="en-US" sz="2400" dirty="0">
                <a:solidFill>
                  <a:srgbClr val="000000"/>
                </a:solidFill>
                <a:effectLst/>
                <a:ea typeface="Times New Roman" panose="02020603050405020304" pitchFamily="18" charset="0"/>
                <a:cs typeface="Times New Roman" panose="02020603050405020304" pitchFamily="18" charset="0"/>
              </a:rPr>
              <a:t> </a:t>
            </a:r>
            <a:r>
              <a:rPr lang="en-US" sz="2400" b="1" dirty="0">
                <a:solidFill>
                  <a:srgbClr val="000000"/>
                </a:solidFill>
                <a:effectLst/>
                <a:ea typeface="Times New Roman" panose="02020603050405020304" pitchFamily="18" charset="0"/>
                <a:cs typeface="Times New Roman" panose="02020603050405020304" pitchFamily="18" charset="0"/>
              </a:rPr>
              <a:t>Descriptive Demographics of Training and Validation Datasets. </a:t>
            </a:r>
            <a:r>
              <a:rPr lang="en-US" sz="2400" dirty="0">
                <a:solidFill>
                  <a:srgbClr val="000000"/>
                </a:solidFill>
                <a:effectLst/>
                <a:ea typeface="Times New Roman" panose="02020603050405020304" pitchFamily="18" charset="0"/>
                <a:cs typeface="Times New Roman" panose="02020603050405020304" pitchFamily="18" charset="0"/>
              </a:rPr>
              <a:t>Data are displayed as percentage (number) or median (25th, 75th percentile). URI: Upper respiratory infection. Hosp: Academic refers to the academic hospital compared to the regional affiliated hospitals, IQR: Interquartile range</a:t>
            </a:r>
            <a:endParaRPr lang="en-US" sz="2400" dirty="0">
              <a:effectLst/>
              <a:ea typeface="Aptos" panose="020B0004020202020204" pitchFamily="34" charset="0"/>
              <a:cs typeface="Times New Roman" panose="02020603050405020304" pitchFamily="18" charset="0"/>
            </a:endParaRPr>
          </a:p>
          <a:p>
            <a:pPr marL="0" marR="0">
              <a:lnSpc>
                <a:spcPct val="200000"/>
              </a:lnSpc>
              <a:spcAft>
                <a:spcPts val="1000"/>
              </a:spcAft>
              <a:buNone/>
            </a:pPr>
            <a:r>
              <a:rPr lang="en-US" sz="1800" dirty="0">
                <a:solidFill>
                  <a:srgbClr val="000000"/>
                </a:solidFill>
                <a:effectLst/>
                <a:latin typeface="+mj-lt"/>
                <a:ea typeface="Times New Roman" panose="02020603050405020304" pitchFamily="18" charset="0"/>
                <a:cs typeface="Times New Roman" panose="02020603050405020304" pitchFamily="18" charset="0"/>
              </a:rPr>
              <a:t> </a:t>
            </a:r>
            <a:endParaRPr lang="en-US" sz="1600" dirty="0">
              <a:effectLst/>
              <a:latin typeface="+mj-lt"/>
              <a:ea typeface="Aptos" panose="020B0004020202020204" pitchFamily="34" charset="0"/>
              <a:cs typeface="Times New Roman" panose="02020603050405020304" pitchFamily="18" charset="0"/>
            </a:endParaRPr>
          </a:p>
        </p:txBody>
      </p:sp>
      <p:pic>
        <p:nvPicPr>
          <p:cNvPr id="44" name="Picture 43">
            <a:extLst>
              <a:ext uri="{FF2B5EF4-FFF2-40B4-BE49-F238E27FC236}">
                <a16:creationId xmlns:a16="http://schemas.microsoft.com/office/drawing/2014/main" id="{F46C4E5C-8D6C-A9FD-5BCB-052641D50FF4}"/>
              </a:ext>
            </a:extLst>
          </p:cNvPr>
          <p:cNvPicPr>
            <a:picLocks noChangeAspect="1"/>
          </p:cNvPicPr>
          <p:nvPr/>
        </p:nvPicPr>
        <p:blipFill>
          <a:blip r:embed="rId16"/>
          <a:stretch>
            <a:fillRect/>
          </a:stretch>
        </p:blipFill>
        <p:spPr>
          <a:xfrm>
            <a:off x="33145200" y="17354229"/>
            <a:ext cx="10330480" cy="4919050"/>
          </a:xfrm>
          <a:prstGeom prst="rect">
            <a:avLst/>
          </a:prstGeom>
        </p:spPr>
      </p:pic>
      <p:grpSp>
        <p:nvGrpSpPr>
          <p:cNvPr id="56" name="Group 55">
            <a:extLst>
              <a:ext uri="{FF2B5EF4-FFF2-40B4-BE49-F238E27FC236}">
                <a16:creationId xmlns:a16="http://schemas.microsoft.com/office/drawing/2014/main" id="{D34FCE5E-A8A8-2515-EC95-C2C6E80D3300}"/>
              </a:ext>
            </a:extLst>
          </p:cNvPr>
          <p:cNvGrpSpPr/>
          <p:nvPr/>
        </p:nvGrpSpPr>
        <p:grpSpPr>
          <a:xfrm>
            <a:off x="33498870" y="26004442"/>
            <a:ext cx="10041889" cy="2884166"/>
            <a:chOff x="33593095" y="29616493"/>
            <a:chExt cx="10041889" cy="2884166"/>
          </a:xfrm>
        </p:grpSpPr>
        <p:grpSp>
          <p:nvGrpSpPr>
            <p:cNvPr id="45" name="Group 44">
              <a:extLst>
                <a:ext uri="{FF2B5EF4-FFF2-40B4-BE49-F238E27FC236}">
                  <a16:creationId xmlns:a16="http://schemas.microsoft.com/office/drawing/2014/main" id="{737F0CBF-25A9-2EE1-C9FA-95F739C33081}"/>
                </a:ext>
              </a:extLst>
            </p:cNvPr>
            <p:cNvGrpSpPr/>
            <p:nvPr/>
          </p:nvGrpSpPr>
          <p:grpSpPr>
            <a:xfrm>
              <a:off x="33593095" y="29616493"/>
              <a:ext cx="10041889" cy="2884166"/>
              <a:chOff x="33842097" y="23187863"/>
              <a:chExt cx="10041889" cy="2884166"/>
            </a:xfrm>
          </p:grpSpPr>
          <p:sp>
            <p:nvSpPr>
              <p:cNvPr id="52" name="TextBox 51">
                <a:extLst>
                  <a:ext uri="{FF2B5EF4-FFF2-40B4-BE49-F238E27FC236}">
                    <a16:creationId xmlns:a16="http://schemas.microsoft.com/office/drawing/2014/main" id="{B1E12B11-8FA2-F0DC-82D7-D355ACC8AE1E}"/>
                  </a:ext>
                </a:extLst>
              </p:cNvPr>
              <p:cNvSpPr txBox="1"/>
              <p:nvPr/>
            </p:nvSpPr>
            <p:spPr>
              <a:xfrm>
                <a:off x="35324438" y="23187863"/>
                <a:ext cx="7755715" cy="1569660"/>
              </a:xfrm>
              <a:prstGeom prst="rect">
                <a:avLst/>
              </a:prstGeom>
              <a:noFill/>
            </p:spPr>
            <p:txBody>
              <a:bodyPr wrap="square" rtlCol="0">
                <a:spAutoFit/>
              </a:bodyPr>
              <a:lstStyle/>
              <a:p>
                <a:r>
                  <a:rPr lang="en-US" sz="4800" b="1" dirty="0">
                    <a:latin typeface="+mj-lt"/>
                    <a:ea typeface="Inter" panose="02000503000000020004" pitchFamily="2" charset="0"/>
                    <a:cs typeface="Tahoma" panose="020B0604030504040204" pitchFamily="34" charset="0"/>
                  </a:rPr>
                  <a:t>Presenter:</a:t>
                </a:r>
                <a:br>
                  <a:rPr lang="en-US" sz="4800" dirty="0">
                    <a:latin typeface="+mj-lt"/>
                    <a:ea typeface="Inter" panose="02000503000000020004" pitchFamily="2" charset="0"/>
                    <a:cs typeface="Tahoma" panose="020B0604030504040204" pitchFamily="34" charset="0"/>
                  </a:rPr>
                </a:br>
                <a:r>
                  <a:rPr lang="en-US" sz="4800" dirty="0">
                    <a:latin typeface="+mj-lt"/>
                    <a:ea typeface="Inter" panose="02000503000000020004" pitchFamily="2" charset="0"/>
                    <a:cs typeface="Tahoma" panose="020B0604030504040204" pitchFamily="34" charset="0"/>
                  </a:rPr>
                  <a:t>James O. Jordano, MD</a:t>
                </a:r>
              </a:p>
            </p:txBody>
          </p:sp>
          <p:sp>
            <p:nvSpPr>
              <p:cNvPr id="60" name="TextBox 59">
                <a:extLst>
                  <a:ext uri="{FF2B5EF4-FFF2-40B4-BE49-F238E27FC236}">
                    <a16:creationId xmlns:a16="http://schemas.microsoft.com/office/drawing/2014/main" id="{745E8C1C-C583-632D-9168-9A2D78050A67}"/>
                  </a:ext>
                </a:extLst>
              </p:cNvPr>
              <p:cNvSpPr txBox="1"/>
              <p:nvPr/>
            </p:nvSpPr>
            <p:spPr>
              <a:xfrm>
                <a:off x="35324439" y="25199330"/>
                <a:ext cx="8559547" cy="830997"/>
              </a:xfrm>
              <a:prstGeom prst="rect">
                <a:avLst/>
              </a:prstGeom>
              <a:noFill/>
            </p:spPr>
            <p:txBody>
              <a:bodyPr wrap="square" rtlCol="0">
                <a:spAutoFit/>
              </a:bodyPr>
              <a:lstStyle/>
              <a:p>
                <a:r>
                  <a:rPr lang="en-US" sz="4800" dirty="0">
                    <a:latin typeface="+mj-lt"/>
                    <a:ea typeface="Inter" panose="02000503000000020004" pitchFamily="2" charset="0"/>
                    <a:cs typeface="Tahoma" panose="020B0604030504040204" pitchFamily="34" charset="0"/>
                  </a:rPr>
                  <a:t>James.Jordano@vumc.org</a:t>
                </a:r>
              </a:p>
            </p:txBody>
          </p:sp>
          <p:pic>
            <p:nvPicPr>
              <p:cNvPr id="61" name="Picture 60">
                <a:extLst>
                  <a:ext uri="{FF2B5EF4-FFF2-40B4-BE49-F238E27FC236}">
                    <a16:creationId xmlns:a16="http://schemas.microsoft.com/office/drawing/2014/main" id="{7DA73981-ACA3-3FC2-2D75-502681A447B1}"/>
                  </a:ext>
                </a:extLst>
              </p:cNvPr>
              <p:cNvPicPr>
                <a:picLocks noChangeAspect="1"/>
              </p:cNvPicPr>
              <p:nvPr/>
            </p:nvPicPr>
            <p:blipFill rotWithShape="1">
              <a:blip r:embed="rId17"/>
              <a:srcRect l="12149" t="11571" r="13436" b="28310"/>
              <a:stretch/>
            </p:blipFill>
            <p:spPr>
              <a:xfrm>
                <a:off x="33842097" y="25157629"/>
                <a:ext cx="1131866" cy="914400"/>
              </a:xfrm>
              <a:prstGeom prst="rect">
                <a:avLst/>
              </a:prstGeom>
            </p:spPr>
          </p:pic>
        </p:grpSp>
        <p:pic>
          <p:nvPicPr>
            <p:cNvPr id="53" name="Picture 52">
              <a:extLst>
                <a:ext uri="{FF2B5EF4-FFF2-40B4-BE49-F238E27FC236}">
                  <a16:creationId xmlns:a16="http://schemas.microsoft.com/office/drawing/2014/main" id="{A0BDD5DB-2981-CB44-DC0F-585DCC626FC4}"/>
                </a:ext>
              </a:extLst>
            </p:cNvPr>
            <p:cNvPicPr>
              <a:picLocks noChangeAspect="1"/>
            </p:cNvPicPr>
            <p:nvPr/>
          </p:nvPicPr>
          <p:blipFill>
            <a:blip r:embed="rId18">
              <a:extLst>
                <a:ext uri="{28A0092B-C50C-407E-A947-70E740481C1C}">
                  <a14:useLocalDpi xmlns:a14="http://schemas.microsoft.com/office/drawing/2010/main" val="0"/>
                </a:ext>
              </a:extLst>
            </a:blip>
            <a:srcRect l="7006" t="17112" r="11884" b="27173"/>
            <a:stretch>
              <a:fillRect/>
            </a:stretch>
          </p:blipFill>
          <p:spPr>
            <a:xfrm>
              <a:off x="33612181" y="30090958"/>
              <a:ext cx="1225630" cy="1262866"/>
            </a:xfrm>
            <a:prstGeom prst="rect">
              <a:avLst/>
            </a:prstGeom>
          </p:spPr>
        </p:pic>
      </p:grpSp>
      <p:sp>
        <p:nvSpPr>
          <p:cNvPr id="55" name="TextBox 54">
            <a:extLst>
              <a:ext uri="{FF2B5EF4-FFF2-40B4-BE49-F238E27FC236}">
                <a16:creationId xmlns:a16="http://schemas.microsoft.com/office/drawing/2014/main" id="{9DD1981C-65AD-47B6-FA9D-CED29D6676F6}"/>
              </a:ext>
            </a:extLst>
          </p:cNvPr>
          <p:cNvSpPr txBox="1"/>
          <p:nvPr/>
        </p:nvSpPr>
        <p:spPr>
          <a:xfrm>
            <a:off x="33317005" y="22494182"/>
            <a:ext cx="10299918" cy="3041602"/>
          </a:xfrm>
          <a:prstGeom prst="rect">
            <a:avLst/>
          </a:prstGeom>
          <a:noFill/>
        </p:spPr>
        <p:txBody>
          <a:bodyPr wrap="square">
            <a:spAutoFit/>
          </a:bodyPr>
          <a:lstStyle/>
          <a:p>
            <a:pPr marL="0" marR="0">
              <a:lnSpc>
                <a:spcPct val="115000"/>
              </a:lnSpc>
              <a:spcAft>
                <a:spcPts val="1000"/>
              </a:spcAft>
              <a:buNone/>
            </a:pPr>
            <a:r>
              <a:rPr lang="en-US" sz="2400" b="1" dirty="0">
                <a:solidFill>
                  <a:srgbClr val="000000"/>
                </a:solidFill>
                <a:effectLst/>
                <a:ea typeface="Times New Roman" panose="02020603050405020304" pitchFamily="18" charset="0"/>
                <a:cs typeface="Times New Roman" panose="02020603050405020304" pitchFamily="18" charset="0"/>
              </a:rPr>
              <a:t>Figure 2. Inappropriately Identified or Treated Conditions by Large Language Model Prompt. </a:t>
            </a:r>
            <a:r>
              <a:rPr lang="en-US" sz="2400" dirty="0">
                <a:solidFill>
                  <a:srgbClr val="000000"/>
                </a:solidFill>
                <a:effectLst/>
                <a:ea typeface="Times New Roman" panose="02020603050405020304" pitchFamily="18" charset="0"/>
                <a:cs typeface="Times New Roman" panose="02020603050405020304" pitchFamily="18" charset="0"/>
              </a:rPr>
              <a:t>Each color represents a different condition. X-axis represents the number of cases with that condition for each prompt. False negatives are cases in which the large language model (LLM) wrongly said antibiotics were appropriate (false negative). False positives are cases in which the LLM wrongly said antibiotics were inappropriate (false positive). AOM = Acute Otitis Media</a:t>
            </a:r>
            <a:endParaRPr lang="en-US" sz="2400" dirty="0">
              <a:effectLst/>
              <a:ea typeface="Aptos" panose="020B0004020202020204" pitchFamily="34" charset="0"/>
              <a:cs typeface="Times New Roman" panose="02020603050405020304" pitchFamily="18" charset="0"/>
            </a:endParaRPr>
          </a:p>
        </p:txBody>
      </p:sp>
      <p:grpSp>
        <p:nvGrpSpPr>
          <p:cNvPr id="65" name="Group 64">
            <a:extLst>
              <a:ext uri="{FF2B5EF4-FFF2-40B4-BE49-F238E27FC236}">
                <a16:creationId xmlns:a16="http://schemas.microsoft.com/office/drawing/2014/main" id="{75C55F43-0767-A7CD-CB72-A6C45D353E9F}"/>
              </a:ext>
            </a:extLst>
          </p:cNvPr>
          <p:cNvGrpSpPr/>
          <p:nvPr/>
        </p:nvGrpSpPr>
        <p:grpSpPr>
          <a:xfrm>
            <a:off x="33145200" y="29288713"/>
            <a:ext cx="10872588" cy="1262866"/>
            <a:chOff x="33145200" y="29475019"/>
            <a:chExt cx="10872588" cy="1262866"/>
          </a:xfrm>
        </p:grpSpPr>
        <p:pic>
          <p:nvPicPr>
            <p:cNvPr id="57" name="Picture 56">
              <a:extLst>
                <a:ext uri="{FF2B5EF4-FFF2-40B4-BE49-F238E27FC236}">
                  <a16:creationId xmlns:a16="http://schemas.microsoft.com/office/drawing/2014/main" id="{EDEF7ABF-CBED-D516-C678-143770731EB0}"/>
                </a:ext>
              </a:extLst>
            </p:cNvPr>
            <p:cNvPicPr>
              <a:picLocks noChangeAspect="1"/>
            </p:cNvPicPr>
            <p:nvPr/>
          </p:nvPicPr>
          <p:blipFill>
            <a:blip r:embed="rId19">
              <a:extLst>
                <a:ext uri="{28A0092B-C50C-407E-A947-70E740481C1C}">
                  <a14:useLocalDpi xmlns:a14="http://schemas.microsoft.com/office/drawing/2010/main" val="0"/>
                </a:ext>
              </a:extLst>
            </a:blip>
            <a:srcRect l="7931" t="35523" r="59390" b="10748"/>
            <a:stretch>
              <a:fillRect/>
            </a:stretch>
          </p:blipFill>
          <p:spPr>
            <a:xfrm>
              <a:off x="33145200" y="29475019"/>
              <a:ext cx="6497496" cy="1262866"/>
            </a:xfrm>
            <a:prstGeom prst="rect">
              <a:avLst/>
            </a:prstGeom>
          </p:spPr>
        </p:pic>
        <p:sp>
          <p:nvSpPr>
            <p:cNvPr id="58" name="Text Box 2">
              <a:extLst>
                <a:ext uri="{FF2B5EF4-FFF2-40B4-BE49-F238E27FC236}">
                  <a16:creationId xmlns:a16="http://schemas.microsoft.com/office/drawing/2014/main" id="{0F9448DA-8C13-B6CD-0E56-6B5C15E8670F}"/>
                </a:ext>
              </a:extLst>
            </p:cNvPr>
            <p:cNvSpPr txBox="1">
              <a:spLocks noChangeArrowheads="1"/>
            </p:cNvSpPr>
            <p:nvPr/>
          </p:nvSpPr>
          <p:spPr bwMode="auto">
            <a:xfrm>
              <a:off x="39642696" y="29711508"/>
              <a:ext cx="4375092" cy="830998"/>
            </a:xfrm>
            <a:prstGeom prst="rect">
              <a:avLst/>
            </a:prstGeom>
            <a:noFill/>
            <a:ln w="9525">
              <a:noFill/>
              <a:miter lim="800000"/>
              <a:headEnd/>
              <a:tailEnd/>
            </a:ln>
          </p:spPr>
          <p:txBody>
            <a:bodyPr rot="0" vert="horz" wrap="square" lIns="91440" tIns="45720" rIns="91440" bIns="45720" anchor="ctr" anchorCtr="0">
              <a:noAutofit/>
            </a:bodyPr>
            <a:lstStyle/>
            <a:p>
              <a:pPr marL="0" marR="0">
                <a:lnSpc>
                  <a:spcPct val="115000"/>
                </a:lnSpc>
                <a:spcAft>
                  <a:spcPts val="1000"/>
                </a:spcAft>
                <a:buNone/>
              </a:pPr>
              <a:r>
                <a:rPr lang="en-US" sz="2400" dirty="0">
                  <a:solidFill>
                    <a:srgbClr val="3A3A3A"/>
                  </a:solidFill>
                  <a:effectLst/>
                  <a:latin typeface="Aptos" panose="020B0004020202020204" pitchFamily="34" charset="0"/>
                  <a:ea typeface="Aptos" panose="020B0004020202020204" pitchFamily="34" charset="0"/>
                  <a:cs typeface="Times New Roman" panose="02020603050405020304" pitchFamily="18" charset="0"/>
                </a:rPr>
                <a:t> </a:t>
              </a:r>
              <a:r>
                <a:rPr lang="en-US" sz="3200" dirty="0">
                  <a:solidFill>
                    <a:srgbClr val="3A3A3A"/>
                  </a:solidFill>
                  <a:effectLst/>
                  <a:latin typeface="Aptos" panose="020B0004020202020204" pitchFamily="34" charset="0"/>
                  <a:ea typeface="Aptos" panose="020B0004020202020204" pitchFamily="34" charset="0"/>
                  <a:cs typeface="Times New Roman" panose="02020603050405020304" pitchFamily="18" charset="0"/>
                </a:rPr>
                <a:t>Emergency Medicine</a:t>
              </a:r>
              <a:endParaRPr lang="en-US" dirty="0">
                <a:effectLst/>
                <a:latin typeface="Aptos" panose="020B0004020202020204" pitchFamily="34" charset="0"/>
                <a:ea typeface="Aptos" panose="020B0004020202020204" pitchFamily="34" charset="0"/>
                <a:cs typeface="Times New Roman" panose="02020603050405020304" pitchFamily="18" charset="0"/>
              </a:endParaRPr>
            </a:p>
          </p:txBody>
        </p:sp>
        <p:cxnSp>
          <p:nvCxnSpPr>
            <p:cNvPr id="62" name="Straight Connector 61">
              <a:extLst>
                <a:ext uri="{FF2B5EF4-FFF2-40B4-BE49-F238E27FC236}">
                  <a16:creationId xmlns:a16="http://schemas.microsoft.com/office/drawing/2014/main" id="{9DFF5102-9F7A-32F9-2C74-88BAEFD703F5}"/>
                </a:ext>
              </a:extLst>
            </p:cNvPr>
            <p:cNvCxnSpPr>
              <a:cxnSpLocks/>
            </p:cNvCxnSpPr>
            <p:nvPr/>
          </p:nvCxnSpPr>
          <p:spPr>
            <a:xfrm>
              <a:off x="39648692" y="29775658"/>
              <a:ext cx="0" cy="766848"/>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66" name="Picture 65" descr="Update on TVHS COVID-19 policy">
            <a:extLst>
              <a:ext uri="{FF2B5EF4-FFF2-40B4-BE49-F238E27FC236}">
                <a16:creationId xmlns:a16="http://schemas.microsoft.com/office/drawing/2014/main" id="{F4CA1A79-7FE9-DE39-2384-F0E2AA21D778}"/>
              </a:ext>
            </a:extLst>
          </p:cNvPr>
          <p:cNvPicPr>
            <a:picLocks noChangeAspect="1"/>
          </p:cNvPicPr>
          <p:nvPr/>
        </p:nvPicPr>
        <p:blipFill>
          <a:blip r:embed="rId20"/>
          <a:stretch>
            <a:fillRect/>
          </a:stretch>
        </p:blipFill>
        <p:spPr>
          <a:xfrm>
            <a:off x="34225471" y="30732838"/>
            <a:ext cx="8511455" cy="1668141"/>
          </a:xfrm>
          <a:prstGeom prst="rect">
            <a:avLst/>
          </a:prstGeom>
        </p:spPr>
      </p:pic>
      <p:pic>
        <p:nvPicPr>
          <p:cNvPr id="5" name="Picture 4">
            <a:extLst>
              <a:ext uri="{FF2B5EF4-FFF2-40B4-BE49-F238E27FC236}">
                <a16:creationId xmlns:a16="http://schemas.microsoft.com/office/drawing/2014/main" id="{62828945-B5F4-1458-C26F-ED792698A3C1}"/>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3193628" y="30034132"/>
            <a:ext cx="2799942" cy="2799942"/>
          </a:xfrm>
          <a:prstGeom prst="rect">
            <a:avLst/>
          </a:prstGeom>
        </p:spPr>
      </p:pic>
    </p:spTree>
    <p:extLst>
      <p:ext uri="{BB962C8B-B14F-4D97-AF65-F5344CB8AC3E}">
        <p14:creationId xmlns:p14="http://schemas.microsoft.com/office/powerpoint/2010/main" val="3058772945"/>
      </p:ext>
    </p:extLst>
  </p:cSld>
  <p:clrMapOvr>
    <a:masterClrMapping/>
  </p:clrMapOvr>
</p:sld>
</file>

<file path=ppt/theme/theme1.xml><?xml version="1.0" encoding="utf-8"?>
<a:theme xmlns:a="http://schemas.openxmlformats.org/drawingml/2006/main" name="Office Theme">
  <a:themeElements>
    <a:clrScheme name="VUMC 2025">
      <a:dk1>
        <a:srgbClr val="58595B"/>
      </a:dk1>
      <a:lt1>
        <a:srgbClr val="FFFFFF"/>
      </a:lt1>
      <a:dk2>
        <a:srgbClr val="B1BCBE"/>
      </a:dk2>
      <a:lt2>
        <a:srgbClr val="F2EEE4"/>
      </a:lt2>
      <a:accent1>
        <a:srgbClr val="282E4E"/>
      </a:accent1>
      <a:accent2>
        <a:srgbClr val="005D83"/>
      </a:accent2>
      <a:accent3>
        <a:srgbClr val="00B3E9"/>
      </a:accent3>
      <a:accent4>
        <a:srgbClr val="BEAD9A"/>
      </a:accent4>
      <a:accent5>
        <a:srgbClr val="B1BCBE"/>
      </a:accent5>
      <a:accent6>
        <a:srgbClr val="F2EEE4"/>
      </a:accent6>
      <a:hlink>
        <a:srgbClr val="005D83"/>
      </a:hlink>
      <a:folHlink>
        <a:srgbClr val="282E4E"/>
      </a:folHlink>
    </a:clrScheme>
    <a:fontScheme name="Vanderbilt 2025">
      <a:majorFont>
        <a:latin typeface="Inter"/>
        <a:ea typeface=""/>
        <a:cs typeface=""/>
      </a:majorFont>
      <a:minorFont>
        <a:latin typeface="Inter"/>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9FE7FF20C02744826AD812ACC12516" ma:contentTypeVersion="19" ma:contentTypeDescription="Create a new document." ma:contentTypeScope="" ma:versionID="b1e17cae391bb7fc092b66e249f1eb62">
  <xsd:schema xmlns:xsd="http://www.w3.org/2001/XMLSchema" xmlns:xs="http://www.w3.org/2001/XMLSchema" xmlns:p="http://schemas.microsoft.com/office/2006/metadata/properties" xmlns:ns2="7547a300-2909-42fb-98df-c044f3b3c983" xmlns:ns3="e5c93526-2e38-4ac8-a7a4-8e0d8d79bfbe" targetNamespace="http://schemas.microsoft.com/office/2006/metadata/properties" ma:root="true" ma:fieldsID="28a032b9cb8ab0f86d9f41267a41b949" ns2:_="" ns3:_="">
    <xsd:import namespace="7547a300-2909-42fb-98df-c044f3b3c983"/>
    <xsd:import namespace="e5c93526-2e38-4ac8-a7a4-8e0d8d79bfb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47a300-2909-42fb-98df-c044f3b3c9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LengthInSeconds" ma:index="13" nillable="true" ma:displayName="Length (seconds)" ma:internalName="MediaLengthInSeconds" ma:readOnly="true">
      <xsd:simpleType>
        <xsd:restriction base="dms:Unknow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e07b1ff-87ca-41ea-8f42-2e31685bcc0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5c93526-2e38-4ac8-a7a4-8e0d8d79bfbe"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d01f74e-45c3-43bd-9408-b178c258dcc2}" ma:internalName="TaxCatchAll" ma:showField="CatchAllData" ma:web="e5c93526-2e38-4ac8-a7a4-8e0d8d79bfb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5c93526-2e38-4ac8-a7a4-8e0d8d79bfbe" xsi:nil="true"/>
    <lcf76f155ced4ddcb4097134ff3c332f xmlns="7547a300-2909-42fb-98df-c044f3b3c98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6263025-5599-41D3-B2FE-C2A220480D88}"/>
</file>

<file path=customXml/itemProps2.xml><?xml version="1.0" encoding="utf-8"?>
<ds:datastoreItem xmlns:ds="http://schemas.openxmlformats.org/officeDocument/2006/customXml" ds:itemID="{2CECABDA-78EF-49A8-BA1E-5B4F68C3CEF1}">
  <ds:schemaRefs>
    <ds:schemaRef ds:uri="http://schemas.microsoft.com/sharepoint/v3/contenttype/forms"/>
  </ds:schemaRefs>
</ds:datastoreItem>
</file>

<file path=customXml/itemProps3.xml><?xml version="1.0" encoding="utf-8"?>
<ds:datastoreItem xmlns:ds="http://schemas.openxmlformats.org/officeDocument/2006/customXml" ds:itemID="{B1F843CE-5EFF-45A8-AE4B-48CDB00F4F9C}">
  <ds:schemaRefs>
    <ds:schemaRef ds:uri="http://schemas.microsoft.com/office/2006/metadata/properties"/>
    <ds:schemaRef ds:uri="http://schemas.microsoft.com/office/infopath/2007/PartnerControls"/>
    <ds:schemaRef ds:uri="e5c93526-2e38-4ac8-a7a4-8e0d8d79bfbe"/>
    <ds:schemaRef ds:uri="7547a300-2909-42fb-98df-c044f3b3c983"/>
  </ds:schemaRefs>
</ds:datastoreItem>
</file>

<file path=docProps/app.xml><?xml version="1.0" encoding="utf-8"?>
<Properties xmlns="http://schemas.openxmlformats.org/officeDocument/2006/extended-properties" xmlns:vt="http://schemas.openxmlformats.org/officeDocument/2006/docPropsVTypes">
  <Template>Office Theme</Template>
  <TotalTime>14198</TotalTime>
  <Words>875</Words>
  <Application>Microsoft Office PowerPoint</Application>
  <PresentationFormat>Custom</PresentationFormat>
  <Paragraphs>82</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Antonio</vt:lpstr>
      <vt:lpstr>Times New Roman</vt:lpstr>
      <vt:lpstr>Aptos</vt:lpstr>
      <vt:lpstr>Inter</vt:lpstr>
      <vt:lpstr>Arial</vt:lpstr>
      <vt:lpstr>Calibri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Notes:  1. Correct fonts won’t load until you open this in PowerPoint (e.g., if you’re previewing this in your browser it’ll look uglier than it actually is).  2. Generate QR codes here: https://www.qrcode-monkey.com/</dc:title>
  <dc:creator>Morrison, Mike</dc:creator>
  <cp:lastModifiedBy>Jordano, James O</cp:lastModifiedBy>
  <cp:revision>134</cp:revision>
  <dcterms:created xsi:type="dcterms:W3CDTF">2019-07-02T13:39:34Z</dcterms:created>
  <dcterms:modified xsi:type="dcterms:W3CDTF">2026-08-20T16:15:25Z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92c8cef-6f2b-4af1-b4ac-d815ff795cd6_Enabled">
    <vt:lpwstr>true</vt:lpwstr>
  </property>
  <property fmtid="{D5CDD505-2E9C-101B-9397-08002B2CF9AE}" pid="3" name="MSIP_Label_792c8cef-6f2b-4af1-b4ac-d815ff795cd6_SetDate">
    <vt:lpwstr>2022-11-11T17:22:30Z</vt:lpwstr>
  </property>
  <property fmtid="{D5CDD505-2E9C-101B-9397-08002B2CF9AE}" pid="4" name="MSIP_Label_792c8cef-6f2b-4af1-b4ac-d815ff795cd6_Method">
    <vt:lpwstr>Standard</vt:lpwstr>
  </property>
  <property fmtid="{D5CDD505-2E9C-101B-9397-08002B2CF9AE}" pid="5" name="MSIP_Label_792c8cef-6f2b-4af1-b4ac-d815ff795cd6_Name">
    <vt:lpwstr>VUMC General</vt:lpwstr>
  </property>
  <property fmtid="{D5CDD505-2E9C-101B-9397-08002B2CF9AE}" pid="6" name="MSIP_Label_792c8cef-6f2b-4af1-b4ac-d815ff795cd6_SiteId">
    <vt:lpwstr>ef575030-1424-4ed8-b83c-12c533d879ab</vt:lpwstr>
  </property>
  <property fmtid="{D5CDD505-2E9C-101B-9397-08002B2CF9AE}" pid="7" name="MSIP_Label_792c8cef-6f2b-4af1-b4ac-d815ff795cd6_ActionId">
    <vt:lpwstr>05b5dc96-7e6e-4ab5-8251-93dcf3ca15dc</vt:lpwstr>
  </property>
  <property fmtid="{D5CDD505-2E9C-101B-9397-08002B2CF9AE}" pid="8" name="MSIP_Label_792c8cef-6f2b-4af1-b4ac-d815ff795cd6_ContentBits">
    <vt:lpwstr>0</vt:lpwstr>
  </property>
  <property fmtid="{D5CDD505-2E9C-101B-9397-08002B2CF9AE}" pid="9" name="ContentTypeId">
    <vt:lpwstr>0x0101005A9FE7FF20C02744826AD812ACC12516</vt:lpwstr>
  </property>
</Properties>
</file>