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6"/>
  </p:notesMasterIdLst>
  <p:sldIdLst>
    <p:sldId id="307" r:id="rId5"/>
  </p:sldIdLst>
  <p:sldSz cx="43891200" cy="32918400"/>
  <p:notesSz cx="6858000" cy="9144000"/>
  <p:embeddedFontLst>
    <p:embeddedFont>
      <p:font typeface="Antonio"/>
      <p:regular r:id="rId7"/>
      <p:bold r:id="rId8"/>
    </p:embeddedFont>
    <p:embeddedFont>
      <p:font typeface="Inter" panose="02000503000000020004"/>
      <p:regular r:id="rId9"/>
      <p:bold r:id="rId10"/>
      <p:italic r:id="rId11"/>
      <p:boldItalic r:id="rId12"/>
    </p:embeddedFont>
    <p:embeddedFont>
      <p:font typeface="Tahoma" panose="020B0604030504040204" pitchFamily="34" charset="0"/>
      <p:regular r:id="rId13"/>
      <p:bold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 - Delete Before Printing" id="{9E70E1DD-800A-4514-BBF0-F89016FFBC7E}">
          <p14:sldIdLst/>
        </p14:section>
        <p14:section name="Main Template" id="{BA8E2A11-A879-441C-8BBE-060327DA7DE7}">
          <p14:sldIdLst>
            <p14:sldId id="307"/>
          </p14:sldIdLst>
        </p14:section>
        <p14:section name="Sample Posters - Delete Before Printing" id="{11F96B4E-9092-4A41-98DE-693EDD09700E}">
          <p14:sldIdLst/>
        </p14:section>
      </p14:sectionLst>
    </p:ext>
    <p:ext uri="{EFAFB233-063F-42B5-8137-9DF3F51BA10A}">
      <p15:sldGuideLst xmlns:p15="http://schemas.microsoft.com/office/powerpoint/2012/main">
        <p15:guide id="2" pos="13824" userDrawn="1">
          <p15:clr>
            <a:srgbClr val="A4A3A4"/>
          </p15:clr>
        </p15:guide>
        <p15:guide id="6" orient="horz" pos="576" userDrawn="1">
          <p15:clr>
            <a:srgbClr val="A4A3A4"/>
          </p15:clr>
        </p15:guide>
        <p15:guide id="9" pos="576" userDrawn="1">
          <p15:clr>
            <a:srgbClr val="A4A3A4"/>
          </p15:clr>
        </p15:guide>
        <p15:guide id="14" pos="20736" userDrawn="1">
          <p15:clr>
            <a:srgbClr val="A4A3A4"/>
          </p15:clr>
        </p15:guide>
        <p15:guide id="16" orient="horz" pos="20160" userDrawn="1">
          <p15:clr>
            <a:srgbClr val="A4A3A4"/>
          </p15:clr>
        </p15:guide>
        <p15:guide id="17" pos="6912" userDrawn="1">
          <p15:clr>
            <a:srgbClr val="A4A3A4"/>
          </p15:clr>
        </p15:guide>
        <p15:guide id="18" pos="270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FB"/>
    <a:srgbClr val="B49248"/>
    <a:srgbClr val="FEEEB6"/>
    <a:srgbClr val="6B6B6B"/>
    <a:srgbClr val="0D0D0D"/>
    <a:srgbClr val="31092D"/>
    <a:srgbClr val="E1F1F4"/>
    <a:srgbClr val="8DC63F"/>
    <a:srgbClr val="FBE2A3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70" autoAdjust="0"/>
    <p:restoredTop sz="95753" autoAdjust="0"/>
  </p:normalViewPr>
  <p:slideViewPr>
    <p:cSldViewPr snapToGrid="0" showGuides="1">
      <p:cViewPr varScale="1">
        <p:scale>
          <a:sx n="24" d="100"/>
          <a:sy n="24" d="100"/>
        </p:scale>
        <p:origin x="2352" y="248"/>
      </p:cViewPr>
      <p:guideLst>
        <p:guide pos="13824"/>
        <p:guide orient="horz" pos="576"/>
        <p:guide pos="576"/>
        <p:guide pos="20736"/>
        <p:guide orient="horz" pos="20160"/>
        <p:guide pos="6912"/>
        <p:guide pos="27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CB04D-1C75-43E0-9B64-B7DDAA42BB2C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C2670-3342-473C-969D-FDFF399F2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</a:t>
            </a:r>
            <a:r>
              <a:rPr lang="en-US" dirty="0" err="1"/>
              <a:t>Powerpoint</a:t>
            </a:r>
            <a:r>
              <a:rPr lang="en-US" dirty="0"/>
              <a:t>, click View &gt; Guides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Keep text within gutter guides.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Author list: Don’t split names onto two lines (e.g., “Jimmy [break] Smith”). If that happens, use a new line, unless you need the space. </a:t>
            </a:r>
            <a:r>
              <a:rPr lang="en-US" b="1" dirty="0"/>
              <a:t>Bold the first names of anybody who’s presenting</a:t>
            </a:r>
            <a:r>
              <a:rPr lang="en-US" dirty="0"/>
              <a:t> in person.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Intro/methods/result: </a:t>
            </a:r>
            <a:r>
              <a:rPr lang="en-US" b="1" dirty="0"/>
              <a:t>Do not drop below font size 28</a:t>
            </a:r>
            <a:r>
              <a:rPr lang="en-US" dirty="0"/>
              <a:t>, but if you have extra space, jack up the font size until the space is full.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 not use color in the sidebars except in graphs/figures. It’ll pull attention from the center and slow interpretation for passersby.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C2670-3342-473C-969D-FDFF399F20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18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51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4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2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679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19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4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78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58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5061-2F74-46D4-9F8F-C77EF304855D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2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10" Type="http://schemas.openxmlformats.org/officeDocument/2006/relationships/image" Target="../media/image8.emf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 descr="A high angle view of a city&#10;&#10;AI-generated content may be incorrect.">
            <a:extLst>
              <a:ext uri="{FF2B5EF4-FFF2-40B4-BE49-F238E27FC236}">
                <a16:creationId xmlns:a16="http://schemas.microsoft.com/office/drawing/2014/main" id="{9C2B2C0E-6BE6-D714-91F4-011E22459FF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17"/>
          <a:stretch/>
        </p:blipFill>
        <p:spPr>
          <a:xfrm>
            <a:off x="10994263" y="22304576"/>
            <a:ext cx="21945600" cy="1061731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7A6C5C0-5810-D86C-76CF-97D03D02E853}"/>
              </a:ext>
            </a:extLst>
          </p:cNvPr>
          <p:cNvSpPr/>
          <p:nvPr/>
        </p:nvSpPr>
        <p:spPr>
          <a:xfrm>
            <a:off x="0" y="-11995"/>
            <a:ext cx="43891199" cy="57580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93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84E22F-315B-A2F4-236F-1C6686BAD1CC}"/>
              </a:ext>
            </a:extLst>
          </p:cNvPr>
          <p:cNvSpPr txBox="1"/>
          <p:nvPr/>
        </p:nvSpPr>
        <p:spPr>
          <a:xfrm>
            <a:off x="892933" y="675009"/>
            <a:ext cx="42062397" cy="2554545"/>
          </a:xfrm>
          <a:prstGeom prst="rect">
            <a:avLst/>
          </a:prstGeom>
          <a:noFill/>
        </p:spPr>
        <p:txBody>
          <a:bodyPr wrap="square" lIns="457200" rIns="45720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Improving personalized breast cancer care through a </a:t>
            </a:r>
            <a:r>
              <a:rPr lang="en-US" sz="8000" b="1" dirty="0" err="1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COMputerized</a:t>
            </a:r>
            <a:r>
              <a:rPr lang="en-US" sz="80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 Patient Adaptable Shared decision-making System (COMPASS)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E04B5D-5410-4EF1-A8C7-66C4F770FA56}"/>
              </a:ext>
            </a:extLst>
          </p:cNvPr>
          <p:cNvSpPr txBox="1"/>
          <p:nvPr/>
        </p:nvSpPr>
        <p:spPr>
          <a:xfrm>
            <a:off x="43712" y="3757207"/>
            <a:ext cx="4294030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Megan E. Salwei, PhD,</a:t>
            </a:r>
            <a:r>
              <a:rPr lang="en-US" sz="48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ea typeface="Inter" panose="02000503000000020004" pitchFamily="2" charset="0"/>
                <a:cs typeface="Times New Roman" panose="02020603050405020304" pitchFamily="18" charset="0"/>
              </a:rPr>
              <a:t>Ryan Myles, BA, </a:t>
            </a:r>
            <a:r>
              <a:rPr lang="en-US" sz="48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Carrie Reale, MSN, RN, NI-BC, Janelle Faiman, BA, Allison McCoy, PhD, Matthew Weinger, MD</a:t>
            </a:r>
            <a:br>
              <a:rPr lang="en-US" sz="48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</a:br>
            <a:r>
              <a:rPr lang="en-US" sz="4800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Center for Research and Innovation in Systems Science (CRISS)</a:t>
            </a:r>
            <a:endParaRPr lang="en-US" sz="5400" b="1" dirty="0">
              <a:solidFill>
                <a:schemeClr val="bg1"/>
              </a:solidFill>
              <a:latin typeface="+mj-lt"/>
              <a:ea typeface="Inter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FCE64AC-4140-94A6-3F84-7D989D4E1A99}"/>
              </a:ext>
            </a:extLst>
          </p:cNvPr>
          <p:cNvSpPr/>
          <p:nvPr/>
        </p:nvSpPr>
        <p:spPr>
          <a:xfrm>
            <a:off x="10994263" y="5746391"/>
            <a:ext cx="21945600" cy="27172382"/>
          </a:xfrm>
          <a:prstGeom prst="rect">
            <a:avLst/>
          </a:prstGeom>
          <a:gradFill>
            <a:gsLst>
              <a:gs pos="70000">
                <a:schemeClr val="accent2"/>
              </a:gs>
              <a:gs pos="100000">
                <a:schemeClr val="accent2">
                  <a:alpha val="50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Ins="457200" rtlCol="0" anchor="ctr"/>
          <a:lstStyle/>
          <a:p>
            <a:pPr algn="ctr"/>
            <a:endParaRPr lang="en-US" sz="14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784C310-E0B1-27CE-1050-AD42CBFB19DD}"/>
              </a:ext>
            </a:extLst>
          </p:cNvPr>
          <p:cNvSpPr/>
          <p:nvPr/>
        </p:nvSpPr>
        <p:spPr>
          <a:xfrm>
            <a:off x="42976796" y="-11995"/>
            <a:ext cx="914404" cy="5760720"/>
          </a:xfrm>
          <a:prstGeom prst="rect">
            <a:avLst/>
          </a:prstGeom>
          <a:gradFill flip="none" rotWithShape="1">
            <a:gsLst>
              <a:gs pos="0">
                <a:srgbClr val="FEEEB6"/>
              </a:gs>
              <a:gs pos="100000">
                <a:srgbClr val="B49248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C434FD2-0B65-E148-B077-354818040666}"/>
              </a:ext>
            </a:extLst>
          </p:cNvPr>
          <p:cNvSpPr txBox="1"/>
          <p:nvPr/>
        </p:nvSpPr>
        <p:spPr>
          <a:xfrm>
            <a:off x="907184" y="6088100"/>
            <a:ext cx="10065610" cy="18392279"/>
          </a:xfrm>
          <a:prstGeom prst="rect">
            <a:avLst/>
          </a:prstGeom>
          <a:noFill/>
        </p:spPr>
        <p:txBody>
          <a:bodyPr wrap="square" lIns="91440" tIns="91440" rIns="457200" bIns="9144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0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BACKGROUND</a:t>
            </a:r>
            <a:endParaRPr lang="en-US" sz="54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 marL="587845" marR="0" lvl="0" indent="-587845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Breast cancer treatment is highly individualized and requires shared decision-making </a:t>
            </a:r>
          </a:p>
          <a:p>
            <a:pPr marL="587845" marR="0" lvl="0" indent="-587845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4800" dirty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Treatment decision-making is challenging for patients and over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ahoma" panose="020B0604030504040204" pitchFamily="34" charset="0"/>
                <a:cs typeface="Tahoma" panose="020B0604030504040204" pitchFamily="34" charset="0"/>
              </a:rPr>
              <a:t>70% of patients experience decision regret</a:t>
            </a:r>
          </a:p>
          <a:p>
            <a:pPr marR="0" lvl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5400" b="1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60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The COMPASS tool</a:t>
            </a:r>
          </a:p>
          <a:p>
            <a:pPr marL="857250" indent="-8572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ea typeface="Inter" panose="02000503000000020004" pitchFamily="2" charset="0"/>
                <a:cs typeface="Times New Roman" panose="02020603050405020304" pitchFamily="18" charset="0"/>
              </a:rPr>
              <a:t>Using human-centered design, we developed COMPASS, which:</a:t>
            </a:r>
          </a:p>
          <a:p>
            <a:pPr marL="1314450" lvl="1" indent="-8572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ea typeface="Inter" panose="02000503000000020004" pitchFamily="2" charset="0"/>
                <a:cs typeface="Times New Roman" panose="02020603050405020304" pitchFamily="18" charset="0"/>
              </a:rPr>
              <a:t>personalizes the information presented to each patient based on their diagnosis </a:t>
            </a:r>
          </a:p>
          <a:p>
            <a:pPr marL="1314450" lvl="1" indent="-8572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ea typeface="Inter" panose="02000503000000020004" pitchFamily="2" charset="0"/>
                <a:cs typeface="Times New Roman" panose="02020603050405020304" pitchFamily="18" charset="0"/>
              </a:rPr>
              <a:t>is integrated in the EHR and patient portal to streamline workflows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1E12B11-8FA2-F0DC-82D7-D355ACC8AE1E}"/>
              </a:ext>
            </a:extLst>
          </p:cNvPr>
          <p:cNvSpPr txBox="1"/>
          <p:nvPr/>
        </p:nvSpPr>
        <p:spPr>
          <a:xfrm>
            <a:off x="35228301" y="25904723"/>
            <a:ext cx="5167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Presenter:</a:t>
            </a:r>
            <a:br>
              <a:rPr lang="en-US" sz="4800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</a:br>
            <a:r>
              <a:rPr lang="en-US" sz="4800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Megan Salwei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45E8C1C-C583-632D-9168-9A2D78050A67}"/>
              </a:ext>
            </a:extLst>
          </p:cNvPr>
          <p:cNvSpPr txBox="1"/>
          <p:nvPr/>
        </p:nvSpPr>
        <p:spPr>
          <a:xfrm>
            <a:off x="35228301" y="27916190"/>
            <a:ext cx="7755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Megan.Salwei@vumc.org</a:t>
            </a:r>
            <a:endParaRPr lang="en-US" sz="4800" dirty="0">
              <a:latin typeface="+mj-lt"/>
              <a:ea typeface="Inter" panose="02000503000000020004" pitchFamily="2" charset="0"/>
              <a:cs typeface="Tahoma" panose="020B0604030504040204" pitchFamily="34" charset="0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7DA73981-ACA3-3FC2-2D75-502681A447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49" t="11571" r="13436" b="28310"/>
          <a:stretch/>
        </p:blipFill>
        <p:spPr>
          <a:xfrm>
            <a:off x="33745959" y="27874489"/>
            <a:ext cx="1131866" cy="91440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5A3B68D2-E057-95D7-A976-F5D7C0BF9842}"/>
              </a:ext>
            </a:extLst>
          </p:cNvPr>
          <p:cNvSpPr txBox="1"/>
          <p:nvPr/>
        </p:nvSpPr>
        <p:spPr>
          <a:xfrm>
            <a:off x="11418580" y="7135753"/>
            <a:ext cx="21054033" cy="9710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500" dirty="0">
                <a:solidFill>
                  <a:schemeClr val="tx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COMPASS </a:t>
            </a:r>
            <a:r>
              <a:rPr lang="en-US" sz="12500" b="1" dirty="0">
                <a:solidFill>
                  <a:schemeClr val="tx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improved patient knowledge </a:t>
            </a:r>
            <a:r>
              <a:rPr lang="en-US" sz="12500" dirty="0">
                <a:solidFill>
                  <a:schemeClr val="tx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of treatment options with</a:t>
            </a:r>
            <a:r>
              <a:rPr lang="en-US" sz="12500" b="1" dirty="0">
                <a:solidFill>
                  <a:schemeClr val="tx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 </a:t>
            </a:r>
            <a:r>
              <a:rPr lang="en-US" sz="12500" b="1" dirty="0">
                <a:ea typeface="Inter" panose="02000503000000020004" pitchFamily="2" charset="0"/>
                <a:cs typeface="Times New Roman" panose="02020603050405020304" pitchFamily="18" charset="0"/>
              </a:rPr>
              <a:t>personalized </a:t>
            </a:r>
            <a:r>
              <a:rPr lang="en-US" sz="12500" dirty="0">
                <a:solidFill>
                  <a:schemeClr val="tx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visualizations of </a:t>
            </a:r>
            <a:r>
              <a:rPr lang="en-US" sz="12500" b="1" dirty="0">
                <a:solidFill>
                  <a:schemeClr val="tx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care pathways</a:t>
            </a:r>
            <a:endParaRPr lang="en-US" sz="12500" dirty="0">
              <a:solidFill>
                <a:schemeClr val="tx1"/>
              </a:solidFill>
              <a:latin typeface="+mj-lt"/>
              <a:ea typeface="Inter" panose="02000503000000020004" pitchFamily="2" charset="0"/>
              <a:cs typeface="Times New Roman" panose="02020603050405020304" pitchFamily="18" charset="0"/>
            </a:endParaRPr>
          </a:p>
        </p:txBody>
      </p:sp>
      <p:pic>
        <p:nvPicPr>
          <p:cNvPr id="90" name="Picture 89" descr="Shape&#10;&#10;Description automatically generated with low confidence">
            <a:extLst>
              <a:ext uri="{FF2B5EF4-FFF2-40B4-BE49-F238E27FC236}">
                <a16:creationId xmlns:a16="http://schemas.microsoft.com/office/drawing/2014/main" id="{368BB5D0-1C54-8B05-3982-AFCBFE8D64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4" b="21965"/>
          <a:stretch/>
        </p:blipFill>
        <p:spPr>
          <a:xfrm>
            <a:off x="33466760" y="28932574"/>
            <a:ext cx="9006161" cy="41744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B99200D-41CB-A3F7-BEEB-75F859124F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6639" y="25990992"/>
            <a:ext cx="1121186" cy="156966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5F69740-DAE2-DB22-C454-CA983F56AFFF}"/>
              </a:ext>
            </a:extLst>
          </p:cNvPr>
          <p:cNvSpPr txBox="1"/>
          <p:nvPr/>
        </p:nvSpPr>
        <p:spPr>
          <a:xfrm>
            <a:off x="33595930" y="13011702"/>
            <a:ext cx="9936041" cy="12095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0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RESULTS</a:t>
            </a:r>
            <a:endParaRPr lang="en-US" sz="54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ea typeface="Inter" panose="02000503000000020004" pitchFamily="2" charset="0"/>
                <a:cs typeface="Tahoma" panose="020B0604030504040204" pitchFamily="34" charset="0"/>
              </a:rPr>
              <a:t>High usability - average SUS score of 92/100 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ea typeface="Inter" panose="02000503000000020004" pitchFamily="2" charset="0"/>
                <a:cs typeface="Tahoma" panose="020B0604030504040204" pitchFamily="34" charset="0"/>
              </a:rPr>
              <a:t>High usefulness and acceptance by breast cancer patients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ea typeface="Inter" panose="02000503000000020004" pitchFamily="2" charset="0"/>
                <a:cs typeface="Tahoma" panose="020B0604030504040204" pitchFamily="34" charset="0"/>
              </a:rPr>
              <a:t>COMPASS increased knowledge about treatment options</a:t>
            </a:r>
          </a:p>
          <a:p>
            <a:pPr>
              <a:lnSpc>
                <a:spcPct val="120000"/>
              </a:lnSpc>
            </a:pPr>
            <a:endParaRPr lang="en-US" sz="5400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60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NEXT STEPS</a:t>
            </a: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ea typeface="Inter" panose="02000503000000020004" pitchFamily="2" charset="0"/>
                <a:cs typeface="Tahoma" panose="020B0604030504040204" pitchFamily="34" charset="0"/>
              </a:rPr>
              <a:t>RCT to evaluate COMPASS with real patients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4529665-396B-55FD-D0CD-9C1B856DC879}"/>
              </a:ext>
            </a:extLst>
          </p:cNvPr>
          <p:cNvSpPr txBox="1"/>
          <p:nvPr/>
        </p:nvSpPr>
        <p:spPr>
          <a:xfrm>
            <a:off x="33595930" y="6088100"/>
            <a:ext cx="9359400" cy="6444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0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METHODS</a:t>
            </a:r>
            <a:endParaRPr lang="en-US" sz="54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ea typeface="Inter" panose="02000503000000020004" pitchFamily="2" charset="0"/>
                <a:cs typeface="Tahoma" panose="020B0604030504040204" pitchFamily="34" charset="0"/>
              </a:rPr>
              <a:t>High-fidelity clinical simulation at CELA 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ea typeface="Inter" panose="02000503000000020004" pitchFamily="2" charset="0"/>
                <a:cs typeface="Tahoma" panose="020B0604030504040204" pitchFamily="34" charset="0"/>
              </a:rPr>
              <a:t>20 participants randomized to COMPASS or usual care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800" dirty="0">
                <a:ea typeface="Inter" panose="02000503000000020004" pitchFamily="2" charset="0"/>
                <a:cs typeface="Tahoma" panose="020B0604030504040204" pitchFamily="34" charset="0"/>
              </a:rPr>
              <a:t>Mock discussions with surgical oncologist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6870F1A4-C61F-6E1A-9A86-B07C28480D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880" y="25496501"/>
            <a:ext cx="11058744" cy="681213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3280BFB0-0933-B060-8115-D0232573FE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7862" y="27091828"/>
            <a:ext cx="10134558" cy="406299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1FA79DE-3FD6-74D0-1931-625CFD5795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25071150"/>
            <a:ext cx="9423797" cy="5520188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483E6851-2C49-E2B5-DEB6-14C1805F48D8}"/>
              </a:ext>
            </a:extLst>
          </p:cNvPr>
          <p:cNvSpPr txBox="1"/>
          <p:nvPr/>
        </p:nvSpPr>
        <p:spPr>
          <a:xfrm>
            <a:off x="22623130" y="25838232"/>
            <a:ext cx="21945600" cy="1022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0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Personalized treatment journeys</a:t>
            </a:r>
            <a:endParaRPr lang="en-US" sz="54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9A60E83-42B7-207A-7DFA-ABABC0C3123F}"/>
              </a:ext>
            </a:extLst>
          </p:cNvPr>
          <p:cNvSpPr txBox="1"/>
          <p:nvPr/>
        </p:nvSpPr>
        <p:spPr>
          <a:xfrm>
            <a:off x="907184" y="31019823"/>
            <a:ext cx="9531267" cy="929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54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Personalized pathology report</a:t>
            </a:r>
            <a:endParaRPr lang="en-US" sz="48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4A9BEB-30C9-A626-1168-D0121C2421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93310" y="17631188"/>
            <a:ext cx="22128947" cy="644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72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anderbilt 2025">
      <a:dk1>
        <a:srgbClr val="1C1C1C"/>
      </a:dk1>
      <a:lt1>
        <a:srgbClr val="F5F3EF"/>
      </a:lt1>
      <a:dk2>
        <a:srgbClr val="777777"/>
      </a:dk2>
      <a:lt2>
        <a:srgbClr val="E3E3E3"/>
      </a:lt2>
      <a:accent1>
        <a:srgbClr val="B3C9CD"/>
      </a:accent1>
      <a:accent2>
        <a:srgbClr val="ECB748"/>
      </a:accent2>
      <a:accent3>
        <a:srgbClr val="E0D5C0"/>
      </a:accent3>
      <a:accent4>
        <a:srgbClr val="8BA18E"/>
      </a:accent4>
      <a:accent5>
        <a:srgbClr val="946E24"/>
      </a:accent5>
      <a:accent6>
        <a:srgbClr val="CFAE70"/>
      </a:accent6>
      <a:hlink>
        <a:srgbClr val="946E24"/>
      </a:hlink>
      <a:folHlink>
        <a:srgbClr val="ECB748"/>
      </a:folHlink>
    </a:clrScheme>
    <a:fontScheme name="Vanderbilt 2025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9FE7FF20C02744826AD812ACC12516" ma:contentTypeVersion="19" ma:contentTypeDescription="Create a new document." ma:contentTypeScope="" ma:versionID="b1e17cae391bb7fc092b66e249f1eb62">
  <xsd:schema xmlns:xsd="http://www.w3.org/2001/XMLSchema" xmlns:xs="http://www.w3.org/2001/XMLSchema" xmlns:p="http://schemas.microsoft.com/office/2006/metadata/properties" xmlns:ns2="7547a300-2909-42fb-98df-c044f3b3c983" xmlns:ns3="e5c93526-2e38-4ac8-a7a4-8e0d8d79bfbe" targetNamespace="http://schemas.microsoft.com/office/2006/metadata/properties" ma:root="true" ma:fieldsID="28a032b9cb8ab0f86d9f41267a41b949" ns2:_="" ns3:_="">
    <xsd:import namespace="7547a300-2909-42fb-98df-c044f3b3c983"/>
    <xsd:import namespace="e5c93526-2e38-4ac8-a7a4-8e0d8d79bf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7a300-2909-42fb-98df-c044f3b3c9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e07b1ff-87ca-41ea-8f42-2e31685bcc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93526-2e38-4ac8-a7a4-8e0d8d79bfbe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01f74e-45c3-43bd-9408-b178c258dcc2}" ma:internalName="TaxCatchAll" ma:showField="CatchAllData" ma:web="e5c93526-2e38-4ac8-a7a4-8e0d8d79bf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c93526-2e38-4ac8-a7a4-8e0d8d79bfbe" xsi:nil="true"/>
    <lcf76f155ced4ddcb4097134ff3c332f xmlns="7547a300-2909-42fb-98df-c044f3b3c98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DDC0F8-64B2-4665-BE9B-A7D11E2A2F5E}"/>
</file>

<file path=customXml/itemProps2.xml><?xml version="1.0" encoding="utf-8"?>
<ds:datastoreItem xmlns:ds="http://schemas.openxmlformats.org/officeDocument/2006/customXml" ds:itemID="{42117DD4-F04E-48F6-B23E-1CBE358F5C7A}">
  <ds:schemaRefs>
    <ds:schemaRef ds:uri="http://schemas.microsoft.com/office/2006/metadata/properties"/>
    <ds:schemaRef ds:uri="http://schemas.microsoft.com/office/infopath/2007/PartnerControls"/>
    <ds:schemaRef ds:uri="e5c93526-2e38-4ac8-a7a4-8e0d8d79bfbe"/>
    <ds:schemaRef ds:uri="7547a300-2909-42fb-98df-c044f3b3c983"/>
  </ds:schemaRefs>
</ds:datastoreItem>
</file>

<file path=customXml/itemProps3.xml><?xml version="1.0" encoding="utf-8"?>
<ds:datastoreItem xmlns:ds="http://schemas.openxmlformats.org/officeDocument/2006/customXml" ds:itemID="{A582D811-ACAF-4E94-9A0B-3A7510ED220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10362</TotalTime>
  <Words>326</Words>
  <Application>Microsoft Macintosh PowerPoint</Application>
  <PresentationFormat>Custom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Arial</vt:lpstr>
      <vt:lpstr>Antonio</vt:lpstr>
      <vt:lpstr>Tahoma</vt:lpstr>
      <vt:lpstr>Inter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Notes:  1. Correct fonts won’t load until you open this in PowerPoint (e.g., if you’re previewing this in your browser it’ll look uglier than it actually is).  2. Generate QR codes here: https://www.qrcode-monkey.com/</dc:title>
  <dc:creator>Morrison, Mike</dc:creator>
  <cp:lastModifiedBy>Salwei, Megan</cp:lastModifiedBy>
  <cp:revision>156</cp:revision>
  <dcterms:created xsi:type="dcterms:W3CDTF">2019-07-02T13:39:34Z</dcterms:created>
  <dcterms:modified xsi:type="dcterms:W3CDTF">2026-09-09T13:35:28Z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2c8cef-6f2b-4af1-b4ac-d815ff795cd6_Enabled">
    <vt:lpwstr>true</vt:lpwstr>
  </property>
  <property fmtid="{D5CDD505-2E9C-101B-9397-08002B2CF9AE}" pid="3" name="MSIP_Label_792c8cef-6f2b-4af1-b4ac-d815ff795cd6_SetDate">
    <vt:lpwstr>2022-11-11T17:22:30Z</vt:lpwstr>
  </property>
  <property fmtid="{D5CDD505-2E9C-101B-9397-08002B2CF9AE}" pid="4" name="MSIP_Label_792c8cef-6f2b-4af1-b4ac-d815ff795cd6_Method">
    <vt:lpwstr>Standard</vt:lpwstr>
  </property>
  <property fmtid="{D5CDD505-2E9C-101B-9397-08002B2CF9AE}" pid="5" name="MSIP_Label_792c8cef-6f2b-4af1-b4ac-d815ff795cd6_Name">
    <vt:lpwstr>VUMC General</vt:lpwstr>
  </property>
  <property fmtid="{D5CDD505-2E9C-101B-9397-08002B2CF9AE}" pid="6" name="MSIP_Label_792c8cef-6f2b-4af1-b4ac-d815ff795cd6_SiteId">
    <vt:lpwstr>ef575030-1424-4ed8-b83c-12c533d879ab</vt:lpwstr>
  </property>
  <property fmtid="{D5CDD505-2E9C-101B-9397-08002B2CF9AE}" pid="7" name="MSIP_Label_792c8cef-6f2b-4af1-b4ac-d815ff795cd6_ActionId">
    <vt:lpwstr>05b5dc96-7e6e-4ab5-8251-93dcf3ca15dc</vt:lpwstr>
  </property>
  <property fmtid="{D5CDD505-2E9C-101B-9397-08002B2CF9AE}" pid="8" name="MSIP_Label_792c8cef-6f2b-4af1-b4ac-d815ff795cd6_ContentBits">
    <vt:lpwstr>0</vt:lpwstr>
  </property>
  <property fmtid="{D5CDD505-2E9C-101B-9397-08002B2CF9AE}" pid="9" name="ContentTypeId">
    <vt:lpwstr>0x0101005A9FE7FF20C02744826AD812ACC12516</vt:lpwstr>
  </property>
  <property fmtid="{D5CDD505-2E9C-101B-9397-08002B2CF9AE}" pid="10" name="MediaServiceImageTags">
    <vt:lpwstr/>
  </property>
</Properties>
</file>