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11" r:id="rId5"/>
  </p:sldIdLst>
  <p:sldSz cx="43891200" cy="32918400"/>
  <p:notesSz cx="6858000" cy="9144000"/>
  <p:embeddedFontLst>
    <p:embeddedFont>
      <p:font typeface="Antonio" panose="020B0604020202020204" charset="0"/>
      <p:regular r:id="rId7"/>
      <p:bold r:id="rId8"/>
    </p:embeddedFont>
    <p:embeddedFont>
      <p:font typeface="Inter" panose="020B0604020202020204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248"/>
    <a:srgbClr val="FEEEB6"/>
    <a:srgbClr val="FBFBFB"/>
    <a:srgbClr val="6B6B6B"/>
    <a:srgbClr val="0D0D0D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5" autoAdjust="0"/>
    <p:restoredTop sz="95705" autoAdjust="0"/>
  </p:normalViewPr>
  <p:slideViewPr>
    <p:cSldViewPr snapToGrid="0" showGuides="1">
      <p:cViewPr varScale="1">
        <p:scale>
          <a:sx n="32" d="100"/>
          <a:sy n="32" d="100"/>
        </p:scale>
        <p:origin x="2556" y="54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0E77F-5A56-3769-6CEB-3AF346D6F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DF7382-213F-042E-C04D-EB09A91C7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A6B091-AAC6-E1C9-BE70-76CEB68E9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1A5F8-1B99-A435-C98A-5429A6C73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7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4936F-7768-C73D-A90D-3E6AD17C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492F3904-85D3-6608-842E-7B52B43663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0994263" y="22304576"/>
            <a:ext cx="21938386" cy="1061382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484BC3B-027D-E2A2-027C-AA6CB7BCF1C5}"/>
              </a:ext>
            </a:extLst>
          </p:cNvPr>
          <p:cNvSpPr/>
          <p:nvPr/>
        </p:nvSpPr>
        <p:spPr>
          <a:xfrm>
            <a:off x="10994263" y="5746019"/>
            <a:ext cx="21938386" cy="27172381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5DDB1F1-ADB1-281B-0615-14A3232D050F}"/>
              </a:ext>
            </a:extLst>
          </p:cNvPr>
          <p:cNvSpPr txBox="1"/>
          <p:nvPr/>
        </p:nvSpPr>
        <p:spPr>
          <a:xfrm>
            <a:off x="34889009" y="21315525"/>
            <a:ext cx="5167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</a:t>
            </a:r>
            <a:b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Zachary Melvin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38170A4-7CFB-A8C8-D687-7FA6BC26BD81}"/>
              </a:ext>
            </a:extLst>
          </p:cNvPr>
          <p:cNvSpPr txBox="1"/>
          <p:nvPr/>
        </p:nvSpPr>
        <p:spPr>
          <a:xfrm>
            <a:off x="34889009" y="23326992"/>
            <a:ext cx="808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zachary.melvin@vumc.org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E6A6D32-748B-6A5B-4C48-09B42F35F9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9" t="11571" r="13436" b="28310"/>
          <a:stretch/>
        </p:blipFill>
        <p:spPr>
          <a:xfrm>
            <a:off x="33406667" y="23285291"/>
            <a:ext cx="1131866" cy="9144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103D71A-EF41-793C-F02F-F1ED871CD939}"/>
              </a:ext>
            </a:extLst>
          </p:cNvPr>
          <p:cNvSpPr txBox="1"/>
          <p:nvPr/>
        </p:nvSpPr>
        <p:spPr>
          <a:xfrm>
            <a:off x="11562153" y="6907187"/>
            <a:ext cx="2070157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predictive workforce planning tool for leaders to transform these inputs into actionable decisions before challenges arise.</a:t>
            </a:r>
            <a:endParaRPr lang="en-US" sz="80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44EFD8-D59A-B7CE-E50C-94CCFAFDD0B7}"/>
              </a:ext>
            </a:extLst>
          </p:cNvPr>
          <p:cNvSpPr/>
          <p:nvPr/>
        </p:nvSpPr>
        <p:spPr>
          <a:xfrm>
            <a:off x="0" y="-11996"/>
            <a:ext cx="43891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BC084-064F-FA8E-C749-2B0F202FCFED}"/>
              </a:ext>
            </a:extLst>
          </p:cNvPr>
          <p:cNvSpPr txBox="1"/>
          <p:nvPr/>
        </p:nvSpPr>
        <p:spPr>
          <a:xfrm>
            <a:off x="914399" y="882073"/>
            <a:ext cx="42062397" cy="3046988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Future Labor Productivity: Developing a Workforce Planning Tool to Predict Staffing Outcomes and Manage Future Staffing Demands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FAB46-E7F0-B9E0-D7B2-263737523426}"/>
              </a:ext>
            </a:extLst>
          </p:cNvPr>
          <p:cNvSpPr txBox="1"/>
          <p:nvPr/>
        </p:nvSpPr>
        <p:spPr>
          <a:xfrm>
            <a:off x="2017863" y="4209586"/>
            <a:ext cx="3985546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Zachary Melvin,</a:t>
            </a:r>
            <a:r>
              <a:rPr lang="en-US" sz="6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MS</a:t>
            </a:r>
            <a:r>
              <a:rPr lang="en-US" sz="6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; </a:t>
            </a:r>
            <a:r>
              <a:rPr lang="en-US" sz="6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Pradeep Mummidi, MS, MMHC; Wael Alrifai, MD, MS; </a:t>
            </a:r>
            <a:r>
              <a:rPr lang="en-US" sz="60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Morgan Wright, MBA</a:t>
            </a:r>
            <a:endParaRPr lang="en-US" sz="6000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Peds Analytics, Monroe Carrell Jr. Children’s Hospital at Vanderbilt</a:t>
            </a:r>
            <a:endParaRPr lang="en-US" sz="66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44E46-5F23-9D08-3FCD-B4CCF1FBCCDE}"/>
              </a:ext>
            </a:extLst>
          </p:cNvPr>
          <p:cNvSpPr txBox="1"/>
          <p:nvPr/>
        </p:nvSpPr>
        <p:spPr>
          <a:xfrm>
            <a:off x="914399" y="7154062"/>
            <a:ext cx="10058398" cy="27010023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  <a:p>
            <a:pPr>
              <a:lnSpc>
                <a:spcPct val="110000"/>
              </a:lnSpc>
            </a:pPr>
            <a:r>
              <a:rPr lang="en-US" sz="4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Healthcare organizations often make staffing decisions using current census and historical trends, limiting their ability to proactively prepare changes in patient demand. We wanted to create of </a:t>
            </a:r>
            <a:r>
              <a:rPr lang="en-US" sz="4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proof-of-concept </a:t>
            </a:r>
            <a:r>
              <a:rPr lang="en-US" sz="4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method to explore the </a:t>
            </a:r>
            <a:r>
              <a:rPr lang="en-US" sz="4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feasibility </a:t>
            </a:r>
            <a:r>
              <a:rPr lang="en-US" sz="4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of projecting these staffing decisions months in advance. To do this we developed a tool that would calculate future demand compared to staffing availability that can enable more proactive workforce planning, improve labor productivity, and better align staffing resources with expected patient volume.</a:t>
            </a:r>
          </a:p>
          <a:p>
            <a:pPr>
              <a:lnSpc>
                <a:spcPct val="110000"/>
              </a:lnSpc>
            </a:pPr>
            <a:endParaRPr lang="en-US" sz="5400" b="1" dirty="0">
              <a:solidFill>
                <a:srgbClr val="8C161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INPUTS</a:t>
            </a:r>
            <a:endParaRPr lang="en-US" sz="54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Future patient demands (Monte Carlo/Regression model)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RN only Human Productivity Unit (HPU) targets (MCC Finance team)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Current staffing snapshot (Workday FTE)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Retention rate (historical trends)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Overtime FTE (short term trends/SME input)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Paid Time Off (SME input)</a:t>
            </a:r>
          </a:p>
          <a:p>
            <a:pPr marL="742950" indent="-742950">
              <a:lnSpc>
                <a:spcPct val="110000"/>
              </a:lnSpc>
              <a:buFont typeface="+mj-lt"/>
              <a:buAutoNum type="arabicPeriod"/>
            </a:pPr>
            <a:r>
              <a:rPr lang="en-US" sz="4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Ill Call (SME input)</a:t>
            </a:r>
          </a:p>
          <a:p>
            <a:pPr>
              <a:lnSpc>
                <a:spcPct val="110000"/>
              </a:lnSpc>
            </a:pPr>
            <a:endParaRPr lang="en-US" sz="54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48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F6D7A-1089-92CC-DF66-DD5E655E67B7}"/>
              </a:ext>
            </a:extLst>
          </p:cNvPr>
          <p:cNvSpPr txBox="1"/>
          <p:nvPr/>
        </p:nvSpPr>
        <p:spPr>
          <a:xfrm>
            <a:off x="33190879" y="7256769"/>
            <a:ext cx="9785917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OUTCOMES</a:t>
            </a:r>
            <a:endParaRPr lang="en-US" sz="60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4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Inputs along the right-hand side of the report act as inputs for staffing leaders to use in their decision-making process.</a:t>
            </a:r>
          </a:p>
          <a:p>
            <a:endParaRPr lang="en-US" sz="42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4200" dirty="0">
                <a:ea typeface="Tahoma" panose="020B0604030504040204" pitchFamily="34" charset="0"/>
                <a:cs typeface="Tahoma" panose="020B0604030504040204" pitchFamily="34" charset="0"/>
              </a:rPr>
              <a:t>Customizable inputs allow leadership to better allocate resources over the next six months.</a:t>
            </a:r>
            <a:endParaRPr lang="en-US" sz="42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42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4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Future patient demands project an increased census in August (beginning of school year). This results in 112% productivity rate with current staffing by end of August.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endParaRPr lang="en-US" sz="42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4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Increasing OT by 1% and timing resident/new hire nurse entry dates, 1 FTE in PP3 and 3 FTE in PP7, will allow the unit to stay within the 105% productivity rate target.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1FD93B-5322-AFDA-B4E8-21A8646E9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1128" y="28551568"/>
            <a:ext cx="6585168" cy="34145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1DB595-2408-94F1-65BB-22D47813C9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7136" y="24618221"/>
            <a:ext cx="5953152" cy="35160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BAB42C8-8CEF-E90C-7153-759C14D966BA}"/>
              </a:ext>
            </a:extLst>
          </p:cNvPr>
          <p:cNvSpPr txBox="1"/>
          <p:nvPr/>
        </p:nvSpPr>
        <p:spPr>
          <a:xfrm>
            <a:off x="11124551" y="12046197"/>
            <a:ext cx="1347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May-Oct 2026 Snapshot (Before Decisions)</a:t>
            </a:r>
            <a:endParaRPr lang="en-US" sz="4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CBF1ED-BB18-B7D0-5654-FDACD1BCB4CE}"/>
              </a:ext>
            </a:extLst>
          </p:cNvPr>
          <p:cNvSpPr txBox="1"/>
          <p:nvPr/>
        </p:nvSpPr>
        <p:spPr>
          <a:xfrm>
            <a:off x="11441103" y="22413553"/>
            <a:ext cx="12905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May-Oct 2026 Snapshot (After Decisions)</a:t>
            </a:r>
            <a:endParaRPr lang="en-US" sz="48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C3F328-9A70-C9C4-2B73-3EF5BA927E1B}"/>
              </a:ext>
            </a:extLst>
          </p:cNvPr>
          <p:cNvSpPr txBox="1"/>
          <p:nvPr/>
        </p:nvSpPr>
        <p:spPr>
          <a:xfrm>
            <a:off x="24674543" y="14124630"/>
            <a:ext cx="8209054" cy="1646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Report Definitions:</a:t>
            </a:r>
          </a:p>
          <a:p>
            <a:endParaRPr lang="en-US" sz="3600" b="1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PP - Pay Period order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Pay Period (2 Week) - Start and end date for the pay period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Projected Volume - Projected total midnight census volume (VCH Analytics model)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Variable Target - Target FTEs calculated using each units HPU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Target (Demand) - Variable Target FTEs adjusted with unit Fixed FTE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Resident/Hire - New resident/hire FTEs starting for the pay period, entered by user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FTE (Supply) - The units available FTE for each pay period, adjusted for staff retention and resident/new hire starts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Gap -Difference of Target (Demand) and FTE (Supply), highlights gap in FTE for upcoming pay periods</a:t>
            </a:r>
          </a:p>
          <a:p>
            <a:endParaRPr lang="en-US" sz="3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Forecast - Target (Demand) divided by FTE (Supply), a higher percentage indicates an understaffed unit, a lower percentage indicates an overstaffed unit</a:t>
            </a:r>
            <a:endParaRPr lang="en-US" sz="3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1D9FCA9-6EED-4FC2-EB99-55F7E1165E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4" b="15327"/>
          <a:stretch>
            <a:fillRect/>
          </a:stretch>
        </p:blipFill>
        <p:spPr>
          <a:xfrm>
            <a:off x="33400955" y="21585615"/>
            <a:ext cx="1131866" cy="1190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70346A-1FD8-4EC1-5524-E9B9AB0D7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1027" y="13053680"/>
            <a:ext cx="13182630" cy="83758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AB4EA3-BF18-9017-A9E4-3946775A9F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1027" y="23353526"/>
            <a:ext cx="13263848" cy="84350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4D34CF-7433-BE2C-6A31-1F8BE4523E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77684" y="18077387"/>
            <a:ext cx="4028380" cy="10669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8E7B1D-631D-8BB1-F331-7F40ECB1A9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86458" y="29725346"/>
            <a:ext cx="4028380" cy="10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8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34837B-AD35-4803-82BE-BC3EB3FFFD4A}"/>
</file>

<file path=customXml/itemProps2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customXml/itemProps3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13531</TotalTime>
  <Words>614</Words>
  <Application>Microsoft Office PowerPoint</Application>
  <PresentationFormat>Custom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Tahoma</vt:lpstr>
      <vt:lpstr>Arial</vt:lpstr>
      <vt:lpstr>Inter</vt:lpstr>
      <vt:lpstr>Antonio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Melvin, Zachary</cp:lastModifiedBy>
  <cp:revision>160</cp:revision>
  <dcterms:created xsi:type="dcterms:W3CDTF">2019-07-02T13:39:34Z</dcterms:created>
  <dcterms:modified xsi:type="dcterms:W3CDTF">2026-09-03T18:09:30Z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